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1"/>
    <p:sldMasterId id="2147483714" r:id="rId2"/>
  </p:sldMasterIdLst>
  <p:notesMasterIdLst>
    <p:notesMasterId r:id="rId28"/>
  </p:notesMasterIdLst>
  <p:handoutMasterIdLst>
    <p:handoutMasterId r:id="rId29"/>
  </p:handoutMasterIdLst>
  <p:sldIdLst>
    <p:sldId id="256" r:id="rId3"/>
    <p:sldId id="257" r:id="rId4"/>
    <p:sldId id="258" r:id="rId5"/>
    <p:sldId id="260" r:id="rId6"/>
    <p:sldId id="259" r:id="rId7"/>
    <p:sldId id="268" r:id="rId8"/>
    <p:sldId id="265" r:id="rId9"/>
    <p:sldId id="276" r:id="rId10"/>
    <p:sldId id="269" r:id="rId11"/>
    <p:sldId id="271" r:id="rId12"/>
    <p:sldId id="270" r:id="rId13"/>
    <p:sldId id="283" r:id="rId14"/>
    <p:sldId id="274" r:id="rId15"/>
    <p:sldId id="275" r:id="rId16"/>
    <p:sldId id="278" r:id="rId17"/>
    <p:sldId id="279" r:id="rId18"/>
    <p:sldId id="280" r:id="rId19"/>
    <p:sldId id="281" r:id="rId20"/>
    <p:sldId id="277" r:id="rId21"/>
    <p:sldId id="272" r:id="rId22"/>
    <p:sldId id="282" r:id="rId23"/>
    <p:sldId id="267" r:id="rId24"/>
    <p:sldId id="273" r:id="rId25"/>
    <p:sldId id="266" r:id="rId26"/>
    <p:sldId id="264"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ojiazaiyugang" initials="w"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5301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2555"/>
  </p:normalViewPr>
  <p:slideViewPr>
    <p:cSldViewPr snapToGrid="0">
      <p:cViewPr>
        <p:scale>
          <a:sx n="96" d="100"/>
          <a:sy n="96" d="100"/>
        </p:scale>
        <p:origin x="60"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11T11:35:18.398" idx="1">
    <p:pos x="10" y="10"/>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0C68B1C6-C771-40F9-BB8F-8AF173B42C1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71BC9D3B-CA0C-4A53-AEC9-7D062A36D70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64A9439-2599-4087-8013-D0535D655A54}" type="datetimeFigureOut">
              <a:rPr lang="zh-CN" altLang="en-US" smtClean="0"/>
              <a:t>2018/12/14</a:t>
            </a:fld>
            <a:endParaRPr lang="zh-CN" altLang="en-US"/>
          </a:p>
        </p:txBody>
      </p:sp>
      <p:sp>
        <p:nvSpPr>
          <p:cNvPr id="4" name="页脚占位符 3">
            <a:extLst>
              <a:ext uri="{FF2B5EF4-FFF2-40B4-BE49-F238E27FC236}">
                <a16:creationId xmlns:a16="http://schemas.microsoft.com/office/drawing/2014/main" id="{9466F21B-681C-4AD2-8103-9ED92D4226F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8C43DA31-F808-4FBE-8F3D-70C76146BB2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5EBF074-2266-4523-AD2D-342E086E3413}" type="slidenum">
              <a:rPr lang="zh-CN" altLang="en-US" smtClean="0"/>
              <a:t>‹#›</a:t>
            </a:fld>
            <a:endParaRPr lang="zh-CN" altLang="en-US"/>
          </a:p>
        </p:txBody>
      </p:sp>
    </p:spTree>
    <p:extLst>
      <p:ext uri="{BB962C8B-B14F-4D97-AF65-F5344CB8AC3E}">
        <p14:creationId xmlns:p14="http://schemas.microsoft.com/office/powerpoint/2010/main" val="308452659"/>
      </p:ext>
    </p:extLst>
  </p:cSld>
  <p:clrMap bg1="lt1" tx1="dk1" bg2="lt2" tx2="dk2" accent1="accent1" accent2="accent2" accent3="accent3" accent4="accent4" accent5="accent5" accent6="accent6" hlink="hlink" folHlink="folHlink"/>
</p:handoutMaster>
</file>

<file path=ppt/media/image1.tiff>
</file>

<file path=ppt/media/image10.tiff>
</file>

<file path=ppt/media/image11.png>
</file>

<file path=ppt/media/image12.tiff>
</file>

<file path=ppt/media/image2.tiff>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ED9309-A5CC-477B-9A79-9DEEDDECF40D}" type="datetimeFigureOut">
              <a:rPr lang="zh-CN" altLang="en-US" smtClean="0"/>
              <a:t>2018/12/14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4B1C37-867C-48CF-A90E-B5EA230360C1}" type="slidenum">
              <a:rPr lang="zh-CN" altLang="en-US" smtClean="0"/>
              <a:t>‹#›</a:t>
            </a:fld>
            <a:endParaRPr lang="zh-CN" altLang="en-US"/>
          </a:p>
        </p:txBody>
      </p:sp>
    </p:spTree>
    <p:extLst>
      <p:ext uri="{BB962C8B-B14F-4D97-AF65-F5344CB8AC3E}">
        <p14:creationId xmlns:p14="http://schemas.microsoft.com/office/powerpoint/2010/main" val="2847782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24B1C37-867C-48CF-A90E-B5EA230360C1}" type="slidenum">
              <a:rPr lang="zh-CN" altLang="en-US" smtClean="0"/>
              <a:t>1</a:t>
            </a:fld>
            <a:endParaRPr lang="zh-CN" altLang="en-US"/>
          </a:p>
        </p:txBody>
      </p:sp>
    </p:spTree>
    <p:extLst>
      <p:ext uri="{BB962C8B-B14F-4D97-AF65-F5344CB8AC3E}">
        <p14:creationId xmlns:p14="http://schemas.microsoft.com/office/powerpoint/2010/main" val="7142791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(a)(b) </a:t>
            </a:r>
            <a:r>
              <a:rPr lang="zh-CN" altLang="en-US" sz="1200" b="0" i="0" kern="1200" dirty="0">
                <a:solidFill>
                  <a:schemeClr val="tx1"/>
                </a:solidFill>
                <a:effectLst/>
                <a:latin typeface="+mn-lt"/>
                <a:ea typeface="+mn-ea"/>
                <a:cs typeface="+mn-cs"/>
              </a:rPr>
              <a:t>视频中的连续的两帧</a:t>
            </a:r>
            <a:r>
              <a:rPr lang="en-US" altLang="zh-CN" sz="1200" b="0" i="0" kern="1200" dirty="0">
                <a:solidFill>
                  <a:schemeClr val="tx1"/>
                </a:solidFill>
                <a:effectLst/>
                <a:latin typeface="+mn-lt"/>
                <a:ea typeface="+mn-ea"/>
                <a:cs typeface="+mn-cs"/>
              </a:rPr>
              <a:t>, (c) </a:t>
            </a:r>
            <a:r>
              <a:rPr lang="zh-CN" altLang="en-US" sz="1200" b="0" i="0" kern="1200" dirty="0">
                <a:solidFill>
                  <a:schemeClr val="tx1"/>
                </a:solidFill>
                <a:effectLst/>
                <a:latin typeface="+mn-lt"/>
                <a:ea typeface="+mn-ea"/>
                <a:cs typeface="+mn-cs"/>
              </a:rPr>
              <a:t>蓝绿色框中的光流信息</a:t>
            </a:r>
            <a:r>
              <a:rPr lang="en-US" altLang="zh-CN" sz="1200" b="0" i="0" kern="1200" dirty="0">
                <a:solidFill>
                  <a:schemeClr val="tx1"/>
                </a:solidFill>
                <a:effectLst/>
                <a:latin typeface="+mn-lt"/>
                <a:ea typeface="+mn-ea"/>
                <a:cs typeface="+mn-cs"/>
              </a:rPr>
              <a:t>, (d) </a:t>
            </a:r>
            <a:r>
              <a:rPr lang="zh-CN" altLang="en-US" sz="1200" b="0" i="0" kern="1200" dirty="0">
                <a:solidFill>
                  <a:schemeClr val="tx1"/>
                </a:solidFill>
                <a:effectLst/>
                <a:latin typeface="+mn-lt"/>
                <a:ea typeface="+mn-ea"/>
                <a:cs typeface="+mn-cs"/>
              </a:rPr>
              <a:t>位移向量的水平信息</a:t>
            </a:r>
            <a:r>
              <a:rPr lang="en-US" altLang="zh-CN" sz="1200" b="0" i="0" kern="1200" dirty="0">
                <a:solidFill>
                  <a:schemeClr val="tx1"/>
                </a:solidFill>
                <a:effectLst/>
                <a:latin typeface="+mn-lt"/>
                <a:ea typeface="+mn-ea"/>
                <a:cs typeface="+mn-cs"/>
              </a:rPr>
              <a:t>, (e) </a:t>
            </a:r>
            <a:r>
              <a:rPr lang="zh-CN" altLang="en-US" sz="1200" b="0" i="0" kern="1200" dirty="0">
                <a:solidFill>
                  <a:schemeClr val="tx1"/>
                </a:solidFill>
                <a:effectLst/>
                <a:latin typeface="+mn-lt"/>
                <a:ea typeface="+mn-ea"/>
                <a:cs typeface="+mn-cs"/>
              </a:rPr>
              <a:t>位移向量的垂直信息</a:t>
            </a:r>
            <a:r>
              <a:rPr lang="en-US" altLang="zh-CN" sz="1200" b="0" i="0" kern="1200" dirty="0">
                <a:solidFill>
                  <a:schemeClr val="tx1"/>
                </a:solidFill>
                <a:effectLst/>
                <a:latin typeface="+mn-lt"/>
                <a:ea typeface="+mn-ea"/>
                <a:cs typeface="+mn-cs"/>
              </a:rPr>
              <a:t>;</a:t>
            </a:r>
            <a:endParaRPr kumimoji="1" lang="zh-CN" altLang="en-US" dirty="0"/>
          </a:p>
        </p:txBody>
      </p:sp>
      <p:sp>
        <p:nvSpPr>
          <p:cNvPr id="4" name="幻灯片编号占位符 3"/>
          <p:cNvSpPr>
            <a:spLocks noGrp="1"/>
          </p:cNvSpPr>
          <p:nvPr>
            <p:ph type="sldNum" sz="quarter" idx="10"/>
          </p:nvPr>
        </p:nvSpPr>
        <p:spPr/>
        <p:txBody>
          <a:bodyPr/>
          <a:lstStyle/>
          <a:p>
            <a:fld id="{624B1C37-867C-48CF-A90E-B5EA230360C1}" type="slidenum">
              <a:rPr lang="zh-CN" altLang="en-US" smtClean="0"/>
              <a:t>7</a:t>
            </a:fld>
            <a:endParaRPr lang="zh-CN" altLang="en-US"/>
          </a:p>
        </p:txBody>
      </p:sp>
    </p:spTree>
    <p:extLst>
      <p:ext uri="{BB962C8B-B14F-4D97-AF65-F5344CB8AC3E}">
        <p14:creationId xmlns:p14="http://schemas.microsoft.com/office/powerpoint/2010/main" val="254274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a:t>
            </a:r>
            <a:r>
              <a:rPr kumimoji="1" lang="en-US" altLang="zh-CN" dirty="0"/>
              <a:t>a</a:t>
            </a:r>
            <a:r>
              <a:rPr kumimoji="1" lang="zh-CN" altLang="en-US" dirty="0"/>
              <a:t>）是</a:t>
            </a:r>
            <a:r>
              <a:rPr kumimoji="1" lang="en-US" altLang="zh-CN" dirty="0"/>
              <a:t>2</a:t>
            </a:r>
            <a:r>
              <a:rPr kumimoji="1" lang="zh-CN" altLang="en-US" dirty="0"/>
              <a:t>维卷积，（</a:t>
            </a:r>
            <a:r>
              <a:rPr kumimoji="1" lang="en-US" altLang="zh-CN" dirty="0"/>
              <a:t>b</a:t>
            </a:r>
            <a:r>
              <a:rPr kumimoji="1" lang="zh-CN" altLang="en-US" dirty="0"/>
              <a:t>）是</a:t>
            </a:r>
            <a:r>
              <a:rPr kumimoji="1" lang="en-US" altLang="zh-CN" dirty="0"/>
              <a:t>3</a:t>
            </a:r>
            <a:r>
              <a:rPr kumimoji="1" lang="zh-CN" altLang="en-US" dirty="0"/>
              <a:t>维卷积。</a:t>
            </a:r>
            <a:r>
              <a:rPr kumimoji="1" lang="en-US" altLang="zh-CN" dirty="0"/>
              <a:t>3</a:t>
            </a:r>
            <a:r>
              <a:rPr kumimoji="1" lang="zh-CN" altLang="en-US" dirty="0"/>
              <a:t>维卷积是通过堆叠多个连续的帧组成一个立方体，然后在立方体中运用</a:t>
            </a:r>
            <a:r>
              <a:rPr kumimoji="1" lang="en-US" altLang="zh-CN" dirty="0"/>
              <a:t>3D</a:t>
            </a:r>
            <a:r>
              <a:rPr kumimoji="1" lang="zh-CN" altLang="en-US" dirty="0"/>
              <a:t>卷积核。在这个结构中，卷积层中每一个特征</a:t>
            </a:r>
            <a:r>
              <a:rPr kumimoji="1" lang="en-US" altLang="zh-CN" dirty="0"/>
              <a:t>map</a:t>
            </a:r>
            <a:r>
              <a:rPr kumimoji="1" lang="zh-CN" altLang="en-US" dirty="0"/>
              <a:t>都会与上一层中多个邻近的连续帧相连，因此捕捉运动信息。一个卷积</a:t>
            </a:r>
            <a:r>
              <a:rPr kumimoji="1" lang="en-US" altLang="zh-CN" dirty="0"/>
              <a:t>map</a:t>
            </a:r>
            <a:r>
              <a:rPr kumimoji="1" lang="zh-CN" altLang="en-US" dirty="0"/>
              <a:t>的某一位置的值是通过卷积上一层的三个连续的帧的同一个位置的局部感受野得到的。假设输入的是</a:t>
            </a:r>
            <a:r>
              <a:rPr kumimoji="1" lang="en-US" altLang="zh-CN" dirty="0"/>
              <a:t>RGB</a:t>
            </a:r>
            <a:r>
              <a:rPr kumimoji="1" lang="zh-CN" altLang="en-US" dirty="0"/>
              <a:t>视频片段，（</a:t>
            </a:r>
            <a:r>
              <a:rPr kumimoji="1" lang="en-US" altLang="zh-CN" dirty="0"/>
              <a:t>b</a:t>
            </a:r>
            <a:r>
              <a:rPr kumimoji="1" lang="zh-CN" altLang="en-US" dirty="0"/>
              <a:t>）中时间维度上卷积核大小为</a:t>
            </a:r>
            <a:r>
              <a:rPr kumimoji="1" lang="en-US" altLang="zh-CN" dirty="0"/>
              <a:t>3</a:t>
            </a:r>
            <a:r>
              <a:rPr kumimoji="1" lang="zh-CN" altLang="en-US" dirty="0"/>
              <a:t>，并且在同一个颜色通道上共享权值。以下是</a:t>
            </a:r>
            <a:r>
              <a:rPr kumimoji="1" lang="en-US" altLang="zh-CN" dirty="0"/>
              <a:t>C3D</a:t>
            </a:r>
            <a:r>
              <a:rPr kumimoji="1" lang="zh-CN" altLang="en-US" dirty="0"/>
              <a:t>模型的网络结构。</a:t>
            </a:r>
          </a:p>
        </p:txBody>
      </p:sp>
      <p:sp>
        <p:nvSpPr>
          <p:cNvPr id="4" name="幻灯片编号占位符 3"/>
          <p:cNvSpPr>
            <a:spLocks noGrp="1"/>
          </p:cNvSpPr>
          <p:nvPr>
            <p:ph type="sldNum" sz="quarter" idx="10"/>
          </p:nvPr>
        </p:nvSpPr>
        <p:spPr/>
        <p:txBody>
          <a:bodyPr/>
          <a:lstStyle/>
          <a:p>
            <a:fld id="{624B1C37-867C-48CF-A90E-B5EA230360C1}" type="slidenum">
              <a:rPr lang="zh-CN" altLang="en-US" smtClean="0"/>
              <a:t>11</a:t>
            </a:fld>
            <a:endParaRPr lang="zh-CN" altLang="en-US"/>
          </a:p>
        </p:txBody>
      </p:sp>
    </p:spTree>
    <p:extLst>
      <p:ext uri="{BB962C8B-B14F-4D97-AF65-F5344CB8AC3E}">
        <p14:creationId xmlns:p14="http://schemas.microsoft.com/office/powerpoint/2010/main" val="289815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深度学习对静态图像领域产生了深远影响，但在视频领域，深度学习方法并没有吊打最好的传统手提特征工程（</a:t>
            </a:r>
            <a:r>
              <a:rPr kumimoji="1" lang="en-US" altLang="zh-CN" dirty="0" err="1"/>
              <a:t>iDT</a:t>
            </a:r>
            <a:r>
              <a:rPr kumimoji="1" lang="zh-CN" altLang="en-US" dirty="0"/>
              <a:t>）。另外，</a:t>
            </a:r>
            <a:r>
              <a:rPr kumimoji="1" lang="en-US" altLang="zh-CN" dirty="0"/>
              <a:t>2D</a:t>
            </a:r>
            <a:r>
              <a:rPr kumimoji="1" lang="zh-CN" altLang="en-US" dirty="0"/>
              <a:t>卷积（</a:t>
            </a:r>
            <a:r>
              <a:rPr kumimoji="1" lang="en-US" altLang="zh-CN" dirty="0"/>
              <a:t>ResNet-152</a:t>
            </a:r>
            <a:r>
              <a:rPr kumimoji="1" lang="zh-CN" altLang="en-US" dirty="0"/>
              <a:t>）在视频单帧上的表现十分接近</a:t>
            </a:r>
            <a:r>
              <a:rPr kumimoji="1" lang="en-US" altLang="zh-CN" dirty="0"/>
              <a:t>3D</a:t>
            </a:r>
            <a:r>
              <a:rPr kumimoji="1" lang="zh-CN" altLang="en-US" dirty="0"/>
              <a:t>卷积的最佳表现。这一结果就让视频界哭笑不得了。之前的观点是，</a:t>
            </a:r>
            <a:r>
              <a:rPr kumimoji="1" lang="en-US" altLang="zh-CN" dirty="0"/>
              <a:t>2D</a:t>
            </a:r>
            <a:r>
              <a:rPr kumimoji="1" lang="zh-CN" altLang="en-US" dirty="0"/>
              <a:t>卷积不能对视频分析中的时间信息和动作模式建模。但基于</a:t>
            </a:r>
            <a:r>
              <a:rPr kumimoji="1" lang="en-US" altLang="zh-CN" dirty="0"/>
              <a:t>2D</a:t>
            </a:r>
            <a:r>
              <a:rPr kumimoji="1" lang="zh-CN" altLang="en-US" dirty="0"/>
              <a:t>卷积的实验，说明重要的动作类别信息已经包含在了视频的一个个静态视频帧中。</a:t>
            </a:r>
            <a:r>
              <a:rPr lang="zh-CN" altLang="en-US" sz="1200" b="0" i="0" kern="1200" dirty="0">
                <a:solidFill>
                  <a:schemeClr val="tx1"/>
                </a:solidFill>
                <a:effectLst/>
                <a:latin typeface="+mn-lt"/>
                <a:ea typeface="+mn-ea"/>
                <a:cs typeface="+mn-cs"/>
              </a:rPr>
              <a:t>但是话说回来，之前很多</a:t>
            </a:r>
            <a:r>
              <a:rPr lang="en-US" altLang="zh-CN" sz="1200" b="0" i="0" kern="1200" dirty="0">
                <a:solidFill>
                  <a:schemeClr val="tx1"/>
                </a:solidFill>
                <a:effectLst/>
                <a:latin typeface="+mn-lt"/>
                <a:ea typeface="+mn-ea"/>
                <a:cs typeface="+mn-cs"/>
              </a:rPr>
              <a:t>3D CNN</a:t>
            </a:r>
            <a:r>
              <a:rPr lang="zh-CN" altLang="en-US" sz="1200" b="0" i="0" kern="1200" dirty="0">
                <a:solidFill>
                  <a:schemeClr val="tx1"/>
                </a:solidFill>
                <a:effectLst/>
                <a:latin typeface="+mn-lt"/>
                <a:ea typeface="+mn-ea"/>
                <a:cs typeface="+mn-cs"/>
              </a:rPr>
              <a:t>模型实验结果同样表明其在相同网络深度下在大规模数据集下效果还是优于</a:t>
            </a:r>
            <a:r>
              <a:rPr lang="en-US" altLang="zh-CN" sz="1200" b="0" i="0" kern="1200" dirty="0">
                <a:solidFill>
                  <a:schemeClr val="tx1"/>
                </a:solidFill>
                <a:effectLst/>
                <a:latin typeface="+mn-lt"/>
                <a:ea typeface="+mn-ea"/>
                <a:cs typeface="+mn-cs"/>
              </a:rPr>
              <a:t>2D CNN</a:t>
            </a:r>
            <a:r>
              <a:rPr lang="zh-CN" altLang="en-US" sz="1200" b="0" i="0" kern="1200" dirty="0">
                <a:solidFill>
                  <a:schemeClr val="tx1"/>
                </a:solidFill>
                <a:effectLst/>
                <a:latin typeface="+mn-lt"/>
                <a:ea typeface="+mn-ea"/>
                <a:cs typeface="+mn-cs"/>
              </a:rPr>
              <a:t>模型的。</a:t>
            </a:r>
            <a:endParaRPr lang="en-US" altLang="zh-CN" sz="1200" b="0" i="0" kern="1200" dirty="0">
              <a:solidFill>
                <a:schemeClr val="tx1"/>
              </a:solidFill>
              <a:effectLst/>
              <a:latin typeface="+mn-lt"/>
              <a:ea typeface="+mn-ea"/>
              <a:cs typeface="+mn-cs"/>
            </a:endParaRPr>
          </a:p>
          <a:p>
            <a:r>
              <a:rPr kumimoji="1" lang="zh-CN" altLang="en-US" dirty="0"/>
              <a:t>基于这些结果，本文打了个太极，安利了介于</a:t>
            </a:r>
            <a:r>
              <a:rPr kumimoji="1" lang="en-US" altLang="zh-CN" dirty="0"/>
              <a:t>2D</a:t>
            </a:r>
            <a:r>
              <a:rPr kumimoji="1" lang="zh-CN" altLang="en-US" dirty="0"/>
              <a:t>，</a:t>
            </a:r>
            <a:r>
              <a:rPr kumimoji="1" lang="en-US" altLang="zh-CN" dirty="0"/>
              <a:t>3D</a:t>
            </a:r>
            <a:r>
              <a:rPr kumimoji="1" lang="zh-CN" altLang="en-US" dirty="0"/>
              <a:t>之间的两款时空卷积新品。要安利的第一款是一种混合型卷积（</a:t>
            </a:r>
            <a:r>
              <a:rPr kumimoji="1" lang="en-US" altLang="zh-CN" dirty="0" err="1"/>
              <a:t>MixedConvolution</a:t>
            </a:r>
            <a:r>
              <a:rPr kumimoji="1" lang="zh-CN" altLang="en-US" dirty="0"/>
              <a:t>）</a:t>
            </a:r>
            <a:r>
              <a:rPr kumimoji="1" lang="en-US" altLang="zh-CN" dirty="0"/>
              <a:t>——</a:t>
            </a:r>
            <a:r>
              <a:rPr kumimoji="1" lang="zh-CN" altLang="en-US" dirty="0"/>
              <a:t>在浅层使用</a:t>
            </a:r>
            <a:r>
              <a:rPr kumimoji="1" lang="en-US" altLang="zh-CN" dirty="0"/>
              <a:t>3</a:t>
            </a:r>
            <a:r>
              <a:rPr kumimoji="1" lang="zh-CN" altLang="en-US" dirty="0"/>
              <a:t>维卷积，在深层接上</a:t>
            </a:r>
            <a:r>
              <a:rPr kumimoji="1" lang="en-US" altLang="zh-CN" dirty="0"/>
              <a:t>2</a:t>
            </a:r>
            <a:r>
              <a:rPr kumimoji="1" lang="zh-CN" altLang="en-US" dirty="0"/>
              <a:t>维卷积。这种设计是有道理的，因为我们一直认为，动作（</a:t>
            </a:r>
            <a:r>
              <a:rPr kumimoji="1" lang="en-US" altLang="zh-CN" dirty="0"/>
              <a:t>motion</a:t>
            </a:r>
            <a:r>
              <a:rPr kumimoji="1" lang="zh-CN" altLang="en-US" dirty="0"/>
              <a:t>）建模是一种中低层的操作（</a:t>
            </a:r>
            <a:r>
              <a:rPr kumimoji="1" lang="en-US" altLang="zh-CN" dirty="0"/>
              <a:t>low</a:t>
            </a:r>
            <a:r>
              <a:rPr kumimoji="1" lang="zh-CN" altLang="en-US" dirty="0"/>
              <a:t>、</a:t>
            </a:r>
            <a:r>
              <a:rPr kumimoji="1" lang="en-US" altLang="zh-CN" dirty="0"/>
              <a:t>mid-level operation</a:t>
            </a:r>
            <a:r>
              <a:rPr kumimoji="1" lang="zh-CN" altLang="en-US" dirty="0"/>
              <a:t>），故在对应的网络浅层只使用</a:t>
            </a:r>
            <a:r>
              <a:rPr kumimoji="1" lang="en-US" altLang="zh-CN" dirty="0"/>
              <a:t>3</a:t>
            </a:r>
            <a:r>
              <a:rPr kumimoji="1" lang="zh-CN" altLang="en-US" dirty="0"/>
              <a:t>维卷积来操作一波，剩下的空间推断使用</a:t>
            </a:r>
            <a:r>
              <a:rPr kumimoji="1" lang="en-US" altLang="zh-CN" dirty="0"/>
              <a:t>2</a:t>
            </a:r>
            <a:r>
              <a:rPr kumimoji="1" lang="zh-CN" altLang="en-US" dirty="0"/>
              <a:t>维卷积在这些</a:t>
            </a:r>
            <a:r>
              <a:rPr kumimoji="1" lang="en-US" altLang="zh-CN" dirty="0"/>
              <a:t>mid-level</a:t>
            </a:r>
            <a:r>
              <a:rPr kumimoji="1" lang="zh-CN" altLang="en-US" dirty="0"/>
              <a:t>动作特征基础上在深层搞一搞就</a:t>
            </a:r>
            <a:r>
              <a:rPr kumimoji="1" lang="en-US" altLang="zh-CN" dirty="0"/>
              <a:t>OK</a:t>
            </a:r>
            <a:r>
              <a:rPr kumimoji="1" lang="zh-CN" altLang="en-US" dirty="0"/>
              <a:t>了。实验表明这一款混合香型卷积是比</a:t>
            </a:r>
            <a:r>
              <a:rPr kumimoji="1" lang="en-US" altLang="zh-CN" dirty="0"/>
              <a:t>2</a:t>
            </a:r>
            <a:r>
              <a:rPr kumimoji="1" lang="zh-CN" altLang="en-US" dirty="0"/>
              <a:t>维卷积操作的精确度涨点了大约</a:t>
            </a:r>
            <a:r>
              <a:rPr kumimoji="1" lang="en-US" altLang="zh-CN" dirty="0"/>
              <a:t>3-4</a:t>
            </a:r>
            <a:r>
              <a:rPr kumimoji="1" lang="zh-CN" altLang="en-US" dirty="0"/>
              <a:t>个百分点的。第二款要安利的是</a:t>
            </a:r>
            <a:r>
              <a:rPr kumimoji="1" lang="en-US" altLang="zh-CN" dirty="0"/>
              <a:t>2+1</a:t>
            </a:r>
            <a:r>
              <a:rPr kumimoji="1" lang="zh-CN" altLang="en-US" dirty="0"/>
              <a:t>维卷积块，思路很明确，就是把</a:t>
            </a:r>
            <a:r>
              <a:rPr kumimoji="1" lang="en-US" altLang="zh-CN" dirty="0"/>
              <a:t>3</a:t>
            </a:r>
            <a:r>
              <a:rPr kumimoji="1" lang="zh-CN" altLang="en-US" dirty="0"/>
              <a:t>维卷积操作分解成两个接连进行的子卷积块</a:t>
            </a:r>
            <a:r>
              <a:rPr kumimoji="1" lang="en-US" altLang="zh-CN" dirty="0"/>
              <a:t>—2</a:t>
            </a:r>
            <a:r>
              <a:rPr kumimoji="1" lang="zh-CN" altLang="en-US" dirty="0"/>
              <a:t>维空间卷积和</a:t>
            </a:r>
            <a:r>
              <a:rPr kumimoji="1" lang="en-US" altLang="zh-CN" dirty="0"/>
              <a:t>1</a:t>
            </a:r>
            <a:r>
              <a:rPr kumimoji="1" lang="zh-CN" altLang="en-US" dirty="0"/>
              <a:t>维时间卷积。</a:t>
            </a:r>
            <a:endParaRPr kumimoji="1" lang="en-US" altLang="zh-CN" dirty="0"/>
          </a:p>
          <a:p>
            <a:endParaRPr kumimoji="1" lang="en-US" altLang="zh-CN" dirty="0"/>
          </a:p>
          <a:p>
            <a:endParaRPr kumimoji="1" lang="en-US" altLang="zh-CN" dirty="0"/>
          </a:p>
          <a:p>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针对视频任务（可以看做是有关联信息的</a:t>
            </a:r>
            <a:r>
              <a:rPr lang="en-US" altLang="zh-CN" sz="1200" b="0" i="0" kern="1200" dirty="0">
                <a:solidFill>
                  <a:schemeClr val="tx1"/>
                </a:solidFill>
                <a:effectLst/>
                <a:latin typeface="+mn-lt"/>
                <a:ea typeface="+mn-ea"/>
                <a:cs typeface="+mn-cs"/>
              </a:rPr>
              <a:t>3D</a:t>
            </a:r>
            <a:r>
              <a:rPr lang="zh-CN" altLang="en-US" sz="1200" b="0" i="0" kern="1200" dirty="0">
                <a:solidFill>
                  <a:schemeClr val="tx1"/>
                </a:solidFill>
                <a:effectLst/>
                <a:latin typeface="+mn-lt"/>
                <a:ea typeface="+mn-ea"/>
                <a:cs typeface="+mn-cs"/>
              </a:rPr>
              <a:t>图像），单用</a:t>
            </a:r>
            <a:r>
              <a:rPr lang="en-US" altLang="zh-CN" sz="1200" b="0" i="0" kern="1200" dirty="0">
                <a:solidFill>
                  <a:schemeClr val="tx1"/>
                </a:solidFill>
                <a:effectLst/>
                <a:latin typeface="+mn-lt"/>
                <a:ea typeface="+mn-ea"/>
                <a:cs typeface="+mn-cs"/>
              </a:rPr>
              <a:t>2D</a:t>
            </a:r>
            <a:r>
              <a:rPr lang="zh-CN" altLang="en-US" sz="1200" b="0" i="0" kern="1200" dirty="0">
                <a:solidFill>
                  <a:schemeClr val="tx1"/>
                </a:solidFill>
                <a:effectLst/>
                <a:latin typeface="+mn-lt"/>
                <a:ea typeface="+mn-ea"/>
                <a:cs typeface="+mn-cs"/>
              </a:rPr>
              <a:t>卷积网络不能捕捉时间上的推理信息（图</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a</a:t>
            </a:r>
            <a:r>
              <a:rPr lang="zh-CN" altLang="en-US" sz="1200" b="0" i="0" kern="1200" dirty="0">
                <a:solidFill>
                  <a:schemeClr val="tx1"/>
                </a:solidFill>
                <a:effectLst/>
                <a:latin typeface="+mn-lt"/>
                <a:ea typeface="+mn-ea"/>
                <a:cs typeface="+mn-cs"/>
              </a:rPr>
              <a:t>）），采用</a:t>
            </a:r>
            <a:r>
              <a:rPr lang="en-US" altLang="zh-CN" sz="1200" b="0" i="0" kern="1200" dirty="0">
                <a:solidFill>
                  <a:schemeClr val="tx1"/>
                </a:solidFill>
                <a:effectLst/>
                <a:latin typeface="+mn-lt"/>
                <a:ea typeface="+mn-ea"/>
                <a:cs typeface="+mn-cs"/>
              </a:rPr>
              <a:t>3D</a:t>
            </a:r>
            <a:r>
              <a:rPr lang="zh-CN" altLang="en-US" sz="1200" b="0" i="0" kern="1200" dirty="0">
                <a:solidFill>
                  <a:schemeClr val="tx1"/>
                </a:solidFill>
                <a:effectLst/>
                <a:latin typeface="+mn-lt"/>
                <a:ea typeface="+mn-ea"/>
                <a:cs typeface="+mn-cs"/>
              </a:rPr>
              <a:t>卷积网络还是能达到比较好的效果，毕竟卷积了前后几个</a:t>
            </a:r>
            <a:r>
              <a:rPr lang="en-US" altLang="zh-CN" sz="1200" b="0" i="0" kern="1200" dirty="0">
                <a:solidFill>
                  <a:schemeClr val="tx1"/>
                </a:solidFill>
                <a:effectLst/>
                <a:latin typeface="+mn-lt"/>
                <a:ea typeface="+mn-ea"/>
                <a:cs typeface="+mn-cs"/>
              </a:rPr>
              <a:t>slice</a:t>
            </a:r>
            <a:r>
              <a:rPr lang="zh-CN" altLang="en-US" sz="1200" b="0" i="0" kern="1200" dirty="0">
                <a:solidFill>
                  <a:schemeClr val="tx1"/>
                </a:solidFill>
                <a:effectLst/>
                <a:latin typeface="+mn-lt"/>
                <a:ea typeface="+mn-ea"/>
                <a:cs typeface="+mn-cs"/>
              </a:rPr>
              <a:t>的信息（图</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d</a:t>
            </a:r>
            <a:r>
              <a:rPr lang="zh-CN" altLang="en-US" sz="1200" b="0" i="0" kern="1200" dirty="0">
                <a:solidFill>
                  <a:schemeClr val="tx1"/>
                </a:solidFill>
                <a:effectLst/>
                <a:latin typeface="+mn-lt"/>
                <a:ea typeface="+mn-ea"/>
                <a:cs typeface="+mn-cs"/>
              </a:rPr>
              <a:t>）），但是</a:t>
            </a:r>
            <a:r>
              <a:rPr lang="en-US" altLang="zh-CN" sz="1200" b="0" i="0" kern="1200" dirty="0">
                <a:solidFill>
                  <a:schemeClr val="tx1"/>
                </a:solidFill>
                <a:effectLst/>
                <a:latin typeface="+mn-lt"/>
                <a:ea typeface="+mn-ea"/>
                <a:cs typeface="+mn-cs"/>
              </a:rPr>
              <a:t>3D</a:t>
            </a:r>
            <a:r>
              <a:rPr lang="zh-CN" altLang="en-US" sz="1200" b="0" i="0" kern="1200" dirty="0">
                <a:solidFill>
                  <a:schemeClr val="tx1"/>
                </a:solidFill>
                <a:effectLst/>
                <a:latin typeface="+mn-lt"/>
                <a:ea typeface="+mn-ea"/>
                <a:cs typeface="+mn-cs"/>
              </a:rPr>
              <a:t>网络不可避免会多了很多参数，有计算冗余的缺点。</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在性能和模型大小的权衡之下，论文提出第一版改进模型：</a:t>
            </a:r>
            <a:r>
              <a:rPr lang="en-US" altLang="zh-CN" sz="1200" b="0" i="0" kern="1200" dirty="0">
                <a:solidFill>
                  <a:schemeClr val="tx1"/>
                </a:solidFill>
                <a:effectLst/>
                <a:latin typeface="+mn-lt"/>
                <a:ea typeface="+mn-ea"/>
                <a:cs typeface="+mn-cs"/>
              </a:rPr>
              <a:t>2D+3D</a:t>
            </a:r>
            <a:r>
              <a:rPr lang="zh-CN" altLang="en-US" sz="1200" b="0" i="0" kern="1200" dirty="0">
                <a:solidFill>
                  <a:schemeClr val="tx1"/>
                </a:solidFill>
                <a:effectLst/>
                <a:latin typeface="+mn-lt"/>
                <a:ea typeface="+mn-ea"/>
                <a:cs typeface="+mn-cs"/>
              </a:rPr>
              <a:t>，称之为混合卷积（</a:t>
            </a:r>
            <a:r>
              <a:rPr lang="en-US" altLang="zh-CN" sz="1200" b="0" i="0" kern="1200" dirty="0">
                <a:solidFill>
                  <a:schemeClr val="tx1"/>
                </a:solidFill>
                <a:effectLst/>
                <a:latin typeface="+mn-lt"/>
                <a:ea typeface="+mn-ea"/>
                <a:cs typeface="+mn-cs"/>
              </a:rPr>
              <a:t>MC</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mixed convolution</a:t>
            </a:r>
            <a:r>
              <a:rPr lang="zh-CN" altLang="en-US" sz="1200" b="0" i="0" kern="1200" dirty="0">
                <a:solidFill>
                  <a:schemeClr val="tx1"/>
                </a:solidFill>
                <a:effectLst/>
                <a:latin typeface="+mn-lt"/>
                <a:ea typeface="+mn-ea"/>
                <a:cs typeface="+mn-cs"/>
              </a:rPr>
              <a:t>），一共有两种模式（图</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b</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c</a:t>
            </a:r>
            <a:r>
              <a:rPr lang="zh-CN" altLang="en-US" sz="1200" b="0" i="0" kern="1200" dirty="0">
                <a:solidFill>
                  <a:schemeClr val="tx1"/>
                </a:solidFill>
                <a:effectLst/>
                <a:latin typeface="+mn-lt"/>
                <a:ea typeface="+mn-ea"/>
                <a:cs typeface="+mn-cs"/>
              </a:rPr>
              <a:t>）），这样做的好处：减少参数，保持性能。论文给出了数据，相对于</a:t>
            </a:r>
            <a:r>
              <a:rPr lang="en-US" altLang="zh-CN" sz="1200" b="0" i="0" kern="1200" dirty="0">
                <a:solidFill>
                  <a:schemeClr val="tx1"/>
                </a:solidFill>
                <a:effectLst/>
                <a:latin typeface="+mn-lt"/>
                <a:ea typeface="+mn-ea"/>
                <a:cs typeface="+mn-cs"/>
              </a:rPr>
              <a:t>2D</a:t>
            </a:r>
            <a:r>
              <a:rPr lang="zh-CN" altLang="en-US" sz="1200" b="0" i="0" kern="1200" dirty="0">
                <a:solidFill>
                  <a:schemeClr val="tx1"/>
                </a:solidFill>
                <a:effectLst/>
                <a:latin typeface="+mn-lt"/>
                <a:ea typeface="+mn-ea"/>
                <a:cs typeface="+mn-cs"/>
              </a:rPr>
              <a:t>网络参数增加了</a:t>
            </a:r>
            <a:r>
              <a:rPr lang="en-US" altLang="zh-CN" sz="1200" b="0" i="0" kern="1200" dirty="0">
                <a:solidFill>
                  <a:schemeClr val="tx1"/>
                </a:solidFill>
                <a:effectLst/>
                <a:latin typeface="+mn-lt"/>
                <a:ea typeface="+mn-ea"/>
                <a:cs typeface="+mn-cs"/>
              </a:rPr>
              <a:t>3-4%</a:t>
            </a:r>
            <a:r>
              <a:rPr lang="zh-CN" altLang="en-US" sz="1200" b="0" i="0" kern="1200" dirty="0">
                <a:solidFill>
                  <a:schemeClr val="tx1"/>
                </a:solidFill>
                <a:effectLst/>
                <a:latin typeface="+mn-lt"/>
                <a:ea typeface="+mn-ea"/>
                <a:cs typeface="+mn-cs"/>
              </a:rPr>
              <a:t>，相对于</a:t>
            </a:r>
            <a:r>
              <a:rPr lang="en-US" altLang="zh-CN" sz="1200" b="0" i="0" kern="1200" dirty="0">
                <a:solidFill>
                  <a:schemeClr val="tx1"/>
                </a:solidFill>
                <a:effectLst/>
                <a:latin typeface="+mn-lt"/>
                <a:ea typeface="+mn-ea"/>
                <a:cs typeface="+mn-cs"/>
              </a:rPr>
              <a:t>3D</a:t>
            </a:r>
            <a:r>
              <a:rPr lang="zh-CN" altLang="en-US" sz="1200" b="0" i="0" kern="1200" dirty="0">
                <a:solidFill>
                  <a:schemeClr val="tx1"/>
                </a:solidFill>
                <a:effectLst/>
                <a:latin typeface="+mn-lt"/>
                <a:ea typeface="+mn-ea"/>
                <a:cs typeface="+mn-cs"/>
              </a:rPr>
              <a:t>网络参数为三分之一，但可以达到接近</a:t>
            </a:r>
            <a:r>
              <a:rPr lang="en-US" altLang="zh-CN" sz="1200" b="0" i="0" kern="1200" dirty="0">
                <a:solidFill>
                  <a:schemeClr val="tx1"/>
                </a:solidFill>
                <a:effectLst/>
                <a:latin typeface="+mn-lt"/>
                <a:ea typeface="+mn-ea"/>
                <a:cs typeface="+mn-cs"/>
              </a:rPr>
              <a:t>3D</a:t>
            </a:r>
            <a:r>
              <a:rPr lang="zh-CN" altLang="en-US" sz="1200" b="0" i="0" kern="1200" dirty="0">
                <a:solidFill>
                  <a:schemeClr val="tx1"/>
                </a:solidFill>
                <a:effectLst/>
                <a:latin typeface="+mn-lt"/>
                <a:ea typeface="+mn-ea"/>
                <a:cs typeface="+mn-cs"/>
              </a:rPr>
              <a:t>卷积网络的效果。</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在</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的基础上，论文又提出了升级版（图</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e</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2+1</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D</a:t>
            </a:r>
            <a:r>
              <a:rPr lang="zh-CN" altLang="en-US" sz="1200" b="0" i="0" kern="1200" dirty="0">
                <a:solidFill>
                  <a:schemeClr val="tx1"/>
                </a:solidFill>
                <a:effectLst/>
                <a:latin typeface="+mn-lt"/>
                <a:ea typeface="+mn-ea"/>
                <a:cs typeface="+mn-cs"/>
              </a:rPr>
              <a:t>，将</a:t>
            </a:r>
            <a:r>
              <a:rPr lang="en-US" altLang="zh-CN" sz="1200" b="0" i="0" kern="1200" dirty="0">
                <a:solidFill>
                  <a:schemeClr val="tx1"/>
                </a:solidFill>
                <a:effectLst/>
                <a:latin typeface="+mn-lt"/>
                <a:ea typeface="+mn-ea"/>
                <a:cs typeface="+mn-cs"/>
              </a:rPr>
              <a:t>3D</a:t>
            </a:r>
            <a:r>
              <a:rPr lang="zh-CN" altLang="en-US" sz="1200" b="0" i="0" kern="1200" dirty="0">
                <a:solidFill>
                  <a:schemeClr val="tx1"/>
                </a:solidFill>
                <a:effectLst/>
                <a:latin typeface="+mn-lt"/>
                <a:ea typeface="+mn-ea"/>
                <a:cs typeface="+mn-cs"/>
              </a:rPr>
              <a:t>的卷积拆分成两个既分开又连续的操作，所谓分开是指分两步进行提取信息（图</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），第一步采用</a:t>
            </a:r>
            <a:r>
              <a:rPr lang="en-US" altLang="zh-CN" sz="1200" b="0" i="0" kern="1200" dirty="0">
                <a:solidFill>
                  <a:schemeClr val="tx1"/>
                </a:solidFill>
                <a:effectLst/>
                <a:latin typeface="+mn-lt"/>
                <a:ea typeface="+mn-ea"/>
                <a:cs typeface="+mn-cs"/>
              </a:rPr>
              <a:t>2D</a:t>
            </a:r>
            <a:r>
              <a:rPr lang="zh-CN" altLang="en-US" sz="1200" b="0" i="0" kern="1200" dirty="0">
                <a:solidFill>
                  <a:schemeClr val="tx1"/>
                </a:solidFill>
                <a:effectLst/>
                <a:latin typeface="+mn-lt"/>
                <a:ea typeface="+mn-ea"/>
                <a:cs typeface="+mn-cs"/>
              </a:rPr>
              <a:t>卷积提取的是空间上的信息，第二步采用</a:t>
            </a:r>
            <a:r>
              <a:rPr lang="en-US" altLang="zh-CN" sz="1200" b="0" i="0" kern="1200" dirty="0">
                <a:solidFill>
                  <a:schemeClr val="tx1"/>
                </a:solidFill>
                <a:effectLst/>
                <a:latin typeface="+mn-lt"/>
                <a:ea typeface="+mn-ea"/>
                <a:cs typeface="+mn-cs"/>
              </a:rPr>
              <a:t>1D</a:t>
            </a:r>
            <a:r>
              <a:rPr lang="zh-CN" altLang="en-US" sz="1200" b="0" i="0" kern="1200" dirty="0">
                <a:solidFill>
                  <a:schemeClr val="tx1"/>
                </a:solidFill>
                <a:effectLst/>
                <a:latin typeface="+mn-lt"/>
                <a:ea typeface="+mn-ea"/>
                <a:cs typeface="+mn-cs"/>
              </a:rPr>
              <a:t>卷积将上一步提取的空间上的信息给关联起来。所谓连续是指先空间卷积再时间卷积，以此结构实现对于时空信息提取更好的非线性操作，增加模型的复杂度，可能会拟合得更加贴切。另外还有个好处就是，这样相比</a:t>
            </a:r>
            <a:r>
              <a:rPr lang="en-US" altLang="zh-CN" sz="1200" b="0" i="0" kern="1200" dirty="0">
                <a:solidFill>
                  <a:schemeClr val="tx1"/>
                </a:solidFill>
                <a:effectLst/>
                <a:latin typeface="+mn-lt"/>
                <a:ea typeface="+mn-ea"/>
                <a:cs typeface="+mn-cs"/>
              </a:rPr>
              <a:t>3D</a:t>
            </a:r>
            <a:r>
              <a:rPr lang="zh-CN" altLang="en-US" sz="1200" b="0" i="0" kern="1200" dirty="0">
                <a:solidFill>
                  <a:schemeClr val="tx1"/>
                </a:solidFill>
                <a:effectLst/>
                <a:latin typeface="+mn-lt"/>
                <a:ea typeface="+mn-ea"/>
                <a:cs typeface="+mn-cs"/>
              </a:rPr>
              <a:t>卷积参数少，而且更加容易优化，收敛效果更好。</a:t>
            </a:r>
          </a:p>
          <a:p>
            <a:endParaRPr kumimoji="1" lang="en-US" altLang="zh-CN"/>
          </a:p>
          <a:p>
            <a:endParaRPr kumimoji="1" lang="zh-CN" altLang="en-US" dirty="0"/>
          </a:p>
        </p:txBody>
      </p:sp>
      <p:sp>
        <p:nvSpPr>
          <p:cNvPr id="4" name="幻灯片编号占位符 3"/>
          <p:cNvSpPr>
            <a:spLocks noGrp="1"/>
          </p:cNvSpPr>
          <p:nvPr>
            <p:ph type="sldNum" sz="quarter" idx="10"/>
          </p:nvPr>
        </p:nvSpPr>
        <p:spPr/>
        <p:txBody>
          <a:bodyPr/>
          <a:lstStyle/>
          <a:p>
            <a:fld id="{624B1C37-867C-48CF-A90E-B5EA230360C1}" type="slidenum">
              <a:rPr lang="zh-CN" altLang="en-US" smtClean="0"/>
              <a:t>12</a:t>
            </a:fld>
            <a:endParaRPr lang="zh-CN" altLang="en-US"/>
          </a:p>
        </p:txBody>
      </p:sp>
    </p:spTree>
    <p:extLst>
      <p:ext uri="{BB962C8B-B14F-4D97-AF65-F5344CB8AC3E}">
        <p14:creationId xmlns:p14="http://schemas.microsoft.com/office/powerpoint/2010/main" val="1885671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6CDDC85-83E9-4A38-8E6A-2818CBEE2CAD}" type="datetimeFigureOut">
              <a:rPr lang="zh-CN" altLang="en-US" smtClean="0"/>
              <a:t>2018/12/14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7" name="Freeform 6"/>
          <p:cNvSpPr/>
          <p:nvPr userDrawn="1"/>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Tree>
    <p:extLst>
      <p:ext uri="{BB962C8B-B14F-4D97-AF65-F5344CB8AC3E}">
        <p14:creationId xmlns:p14="http://schemas.microsoft.com/office/powerpoint/2010/main" val="4076093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2925" y="624110"/>
            <a:ext cx="8911687" cy="1280890"/>
          </a:xfrm>
        </p:spPr>
        <p:txBody>
          <a:bodyPr/>
          <a:lstStyle>
            <a:lvl1pPr>
              <a:defRPr>
                <a:latin typeface="+mj-lt"/>
                <a:ea typeface="华文行楷" panose="02010800040101010101" pitchFamily="2" charset="-122"/>
              </a:defRPr>
            </a:lvl1pPr>
          </a:lstStyle>
          <a:p>
            <a:r>
              <a:rPr lang="zh-CN" altLang="en-US" dirty="0"/>
              <a:t>单击此处编辑母版标题样式</a:t>
            </a:r>
            <a:r>
              <a:rPr lang="en-US" altLang="zh-CN" dirty="0" err="1"/>
              <a:t>qweqe</a:t>
            </a:r>
            <a:endParaRPr lang="en-US" dirty="0"/>
          </a:p>
        </p:txBody>
      </p:sp>
      <p:sp>
        <p:nvSpPr>
          <p:cNvPr id="3" name="Content Placeholder 2"/>
          <p:cNvSpPr>
            <a:spLocks noGrp="1"/>
          </p:cNvSpPr>
          <p:nvPr>
            <p:ph idx="1"/>
          </p:nvPr>
        </p:nvSpPr>
        <p:spPr>
          <a:xfrm>
            <a:off x="2589212" y="2133600"/>
            <a:ext cx="8915400" cy="3777622"/>
          </a:xfrm>
        </p:spPr>
        <p:txBody>
          <a:bodyPr/>
          <a:lstStyle>
            <a:lvl1pPr>
              <a:defRPr sz="2400">
                <a:latin typeface="华文新魏" panose="02010800040101010101" pitchFamily="2" charset="-122"/>
                <a:ea typeface="华文新魏" panose="02010800040101010101" pitchFamily="2" charset="-122"/>
              </a:defRPr>
            </a:lvl1pPr>
            <a:lvl2pPr>
              <a:defRPr>
                <a:latin typeface="华文新魏" panose="02010800040101010101" pitchFamily="2" charset="-122"/>
                <a:ea typeface="华文新魏" panose="02010800040101010101" pitchFamily="2" charset="-122"/>
              </a:defRPr>
            </a:lvl2pPr>
            <a:lvl3pPr>
              <a:defRPr>
                <a:latin typeface="华文新魏" panose="02010800040101010101" pitchFamily="2" charset="-122"/>
                <a:ea typeface="华文新魏" panose="02010800040101010101" pitchFamily="2" charset="-122"/>
              </a:defRPr>
            </a:lvl3pPr>
            <a:lvl4pPr>
              <a:defRPr>
                <a:latin typeface="华文新魏" panose="02010800040101010101" pitchFamily="2" charset="-122"/>
                <a:ea typeface="华文新魏" panose="02010800040101010101" pitchFamily="2" charset="-122"/>
              </a:defRPr>
            </a:lvl4pPr>
            <a:lvl5pPr>
              <a:defRPr>
                <a:latin typeface="华文新魏" panose="02010800040101010101" pitchFamily="2" charset="-122"/>
                <a:ea typeface="华文新魏" panose="02010800040101010101"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a:xfrm>
            <a:off x="10361612" y="6130437"/>
            <a:ext cx="1146283" cy="370396"/>
          </a:xfrm>
        </p:spPr>
        <p:txBody>
          <a:bodyPr/>
          <a:lstStyle/>
          <a:p>
            <a:fld id="{36CDDC85-83E9-4A38-8E6A-2818CBEE2CAD}" type="datetimeFigureOut">
              <a:rPr lang="zh-CN" altLang="en-US" smtClean="0"/>
              <a:t>2018/12/14</a:t>
            </a:fld>
            <a:endParaRPr lang="zh-CN" altLang="en-US" dirty="0"/>
          </a:p>
        </p:txBody>
      </p:sp>
      <p:sp>
        <p:nvSpPr>
          <p:cNvPr id="5" name="Footer Placeholder 4"/>
          <p:cNvSpPr>
            <a:spLocks noGrp="1"/>
          </p:cNvSpPr>
          <p:nvPr>
            <p:ph type="ftr" sz="quarter" idx="11"/>
          </p:nvPr>
        </p:nvSpPr>
        <p:spPr/>
        <p:txBody>
          <a:bodyPr/>
          <a:lstStyle/>
          <a:p>
            <a:endParaRPr lang="zh-CN" altLang="en-US" dirty="0"/>
          </a:p>
        </p:txBody>
      </p:sp>
      <p:sp>
        <p:nvSpPr>
          <p:cNvPr id="9" name="Freeform 11">
            <a:extLst>
              <a:ext uri="{FF2B5EF4-FFF2-40B4-BE49-F238E27FC236}">
                <a16:creationId xmlns:a16="http://schemas.microsoft.com/office/drawing/2014/main" id="{392B463A-DF26-42CC-BC14-23EBB64F40D1}"/>
              </a:ext>
            </a:extLst>
          </p:cNvPr>
          <p:cNvSpPr/>
          <p:nvPr userDrawn="1"/>
        </p:nvSpPr>
        <p:spPr bwMode="auto">
          <a:xfrm flipV="1">
            <a:off x="186208" y="624109"/>
            <a:ext cx="1809570"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alpha val="70000"/>
            </a:schemeClr>
          </a:solidFill>
          <a:ln>
            <a:noFill/>
          </a:ln>
        </p:spPr>
        <p:txBody>
          <a:bodyPr/>
          <a:lstStyle/>
          <a:p>
            <a:endParaRPr lang="zh-CN" altLang="en-US" dirty="0"/>
          </a:p>
        </p:txBody>
      </p:sp>
    </p:spTree>
    <p:extLst>
      <p:ext uri="{BB962C8B-B14F-4D97-AF65-F5344CB8AC3E}">
        <p14:creationId xmlns:p14="http://schemas.microsoft.com/office/powerpoint/2010/main" val="2507913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2925" y="624110"/>
            <a:ext cx="8911687" cy="1280890"/>
          </a:xfrm>
        </p:spPr>
        <p:txBody>
          <a:bodyPr/>
          <a:lstStyle>
            <a:lvl1pPr>
              <a:defRPr>
                <a:latin typeface="+mj-lt"/>
                <a:ea typeface="华文行楷" panose="02010800040101010101" pitchFamily="2" charset="-122"/>
              </a:defRPr>
            </a:lvl1pPr>
          </a:lstStyle>
          <a:p>
            <a:r>
              <a:rPr lang="zh-CN" altLang="en-US" dirty="0"/>
              <a:t>单击此处编辑母版标题样式</a:t>
            </a:r>
            <a:r>
              <a:rPr lang="en-US" altLang="zh-CN" dirty="0" err="1"/>
              <a:t>qwe</a:t>
            </a:r>
            <a:endParaRPr lang="en-US" dirty="0"/>
          </a:p>
        </p:txBody>
      </p:sp>
      <p:sp>
        <p:nvSpPr>
          <p:cNvPr id="3" name="Content Placeholder 2"/>
          <p:cNvSpPr>
            <a:spLocks noGrp="1"/>
          </p:cNvSpPr>
          <p:nvPr>
            <p:ph idx="1"/>
          </p:nvPr>
        </p:nvSpPr>
        <p:spPr>
          <a:xfrm>
            <a:off x="2589212" y="2133600"/>
            <a:ext cx="8915400" cy="3777622"/>
          </a:xfrm>
        </p:spPr>
        <p:txBody>
          <a:bodyPr/>
          <a:lstStyle>
            <a:lvl1pPr>
              <a:defRPr sz="2400">
                <a:latin typeface="华文新魏" panose="02010800040101010101" pitchFamily="2" charset="-122"/>
                <a:ea typeface="华文新魏" panose="02010800040101010101" pitchFamily="2" charset="-122"/>
              </a:defRPr>
            </a:lvl1pPr>
            <a:lvl2pPr>
              <a:defRPr>
                <a:latin typeface="华文新魏" panose="02010800040101010101" pitchFamily="2" charset="-122"/>
                <a:ea typeface="华文新魏" panose="02010800040101010101" pitchFamily="2" charset="-122"/>
              </a:defRPr>
            </a:lvl2pPr>
            <a:lvl3pPr>
              <a:defRPr>
                <a:latin typeface="华文新魏" panose="02010800040101010101" pitchFamily="2" charset="-122"/>
                <a:ea typeface="华文新魏" panose="02010800040101010101" pitchFamily="2" charset="-122"/>
              </a:defRPr>
            </a:lvl3pPr>
            <a:lvl4pPr>
              <a:defRPr>
                <a:latin typeface="华文新魏" panose="02010800040101010101" pitchFamily="2" charset="-122"/>
                <a:ea typeface="华文新魏" panose="02010800040101010101" pitchFamily="2" charset="-122"/>
              </a:defRPr>
            </a:lvl4pPr>
            <a:lvl5pPr>
              <a:defRPr>
                <a:latin typeface="华文新魏" panose="02010800040101010101" pitchFamily="2" charset="-122"/>
                <a:ea typeface="华文新魏" panose="02010800040101010101"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a:xfrm>
            <a:off x="10361612" y="6130437"/>
            <a:ext cx="1146283" cy="370396"/>
          </a:xfrm>
        </p:spPr>
        <p:txBody>
          <a:bodyPr/>
          <a:lstStyle/>
          <a:p>
            <a:fld id="{36CDDC85-83E9-4A38-8E6A-2818CBEE2CAD}" type="datetimeFigureOut">
              <a:rPr lang="zh-CN" altLang="en-US" smtClean="0"/>
              <a:t>2018/12/14</a:t>
            </a:fld>
            <a:endParaRPr lang="zh-CN" altLang="en-US" dirty="0"/>
          </a:p>
        </p:txBody>
      </p:sp>
      <p:sp>
        <p:nvSpPr>
          <p:cNvPr id="5" name="Footer Placeholder 4"/>
          <p:cNvSpPr>
            <a:spLocks noGrp="1"/>
          </p:cNvSpPr>
          <p:nvPr>
            <p:ph type="ftr" sz="quarter" idx="11"/>
          </p:nvPr>
        </p:nvSpPr>
        <p:spPr/>
        <p:txBody>
          <a:bodyPr/>
          <a:lstStyle/>
          <a:p>
            <a:endParaRPr lang="zh-CN" altLang="en-US" dirty="0"/>
          </a:p>
        </p:txBody>
      </p:sp>
      <p:sp>
        <p:nvSpPr>
          <p:cNvPr id="22" name="Freeform 11">
            <a:extLst>
              <a:ext uri="{FF2B5EF4-FFF2-40B4-BE49-F238E27FC236}">
                <a16:creationId xmlns:a16="http://schemas.microsoft.com/office/drawing/2014/main" id="{BBCD80B1-2A2A-4658-ADC5-2971D523E796}"/>
              </a:ext>
            </a:extLst>
          </p:cNvPr>
          <p:cNvSpPr/>
          <p:nvPr userDrawn="1"/>
        </p:nvSpPr>
        <p:spPr bwMode="auto">
          <a:xfrm flipV="1">
            <a:off x="186207" y="1760957"/>
            <a:ext cx="1881132"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alpha val="70000"/>
            </a:schemeClr>
          </a:solidFill>
          <a:ln>
            <a:noFill/>
          </a:ln>
        </p:spPr>
        <p:txBody>
          <a:bodyPr/>
          <a:lstStyle/>
          <a:p>
            <a:endParaRPr lang="zh-CN" altLang="en-US" dirty="0"/>
          </a:p>
        </p:txBody>
      </p:sp>
    </p:spTree>
    <p:extLst>
      <p:ext uri="{BB962C8B-B14F-4D97-AF65-F5344CB8AC3E}">
        <p14:creationId xmlns:p14="http://schemas.microsoft.com/office/powerpoint/2010/main" val="2154481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标题和内容">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2925" y="624110"/>
            <a:ext cx="8911687" cy="1280890"/>
          </a:xfrm>
        </p:spPr>
        <p:txBody>
          <a:bodyPr/>
          <a:lstStyle>
            <a:lvl1pPr>
              <a:defRPr>
                <a:latin typeface="+mj-lt"/>
                <a:ea typeface="华文行楷" panose="02010800040101010101" pitchFamily="2" charset="-122"/>
              </a:defRPr>
            </a:lvl1pPr>
          </a:lstStyle>
          <a:p>
            <a:r>
              <a:rPr lang="zh-CN" altLang="en-US" dirty="0"/>
              <a:t>单击此处编辑母版标题</a:t>
            </a:r>
            <a:r>
              <a:rPr lang="en-US" altLang="zh-CN" dirty="0" err="1"/>
              <a:t>qwe</a:t>
            </a:r>
            <a:endParaRPr lang="en-US" dirty="0"/>
          </a:p>
        </p:txBody>
      </p:sp>
      <p:sp>
        <p:nvSpPr>
          <p:cNvPr id="3" name="Content Placeholder 2"/>
          <p:cNvSpPr>
            <a:spLocks noGrp="1"/>
          </p:cNvSpPr>
          <p:nvPr>
            <p:ph idx="1"/>
          </p:nvPr>
        </p:nvSpPr>
        <p:spPr>
          <a:xfrm>
            <a:off x="2589212" y="2133600"/>
            <a:ext cx="8915400" cy="3777622"/>
          </a:xfrm>
        </p:spPr>
        <p:txBody>
          <a:bodyPr/>
          <a:lstStyle>
            <a:lvl1pPr>
              <a:defRPr sz="2400">
                <a:latin typeface="华文新魏" panose="02010800040101010101" pitchFamily="2" charset="-122"/>
                <a:ea typeface="华文新魏" panose="02010800040101010101" pitchFamily="2" charset="-122"/>
              </a:defRPr>
            </a:lvl1pPr>
            <a:lvl2pPr>
              <a:defRPr>
                <a:latin typeface="华文新魏" panose="02010800040101010101" pitchFamily="2" charset="-122"/>
                <a:ea typeface="华文新魏" panose="02010800040101010101" pitchFamily="2" charset="-122"/>
              </a:defRPr>
            </a:lvl2pPr>
            <a:lvl3pPr>
              <a:defRPr>
                <a:latin typeface="华文新魏" panose="02010800040101010101" pitchFamily="2" charset="-122"/>
                <a:ea typeface="华文新魏" panose="02010800040101010101" pitchFamily="2" charset="-122"/>
              </a:defRPr>
            </a:lvl3pPr>
            <a:lvl4pPr>
              <a:defRPr>
                <a:latin typeface="华文新魏" panose="02010800040101010101" pitchFamily="2" charset="-122"/>
                <a:ea typeface="华文新魏" panose="02010800040101010101" pitchFamily="2" charset="-122"/>
              </a:defRPr>
            </a:lvl4pPr>
            <a:lvl5pPr>
              <a:defRPr>
                <a:latin typeface="华文新魏" panose="02010800040101010101" pitchFamily="2" charset="-122"/>
                <a:ea typeface="华文新魏" panose="02010800040101010101"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a:xfrm>
            <a:off x="10361612" y="6130437"/>
            <a:ext cx="1146283" cy="370396"/>
          </a:xfrm>
        </p:spPr>
        <p:txBody>
          <a:bodyPr/>
          <a:lstStyle/>
          <a:p>
            <a:fld id="{36CDDC85-83E9-4A38-8E6A-2818CBEE2CAD}" type="datetimeFigureOut">
              <a:rPr lang="zh-CN" altLang="en-US" smtClean="0"/>
              <a:t>2018/12/14</a:t>
            </a:fld>
            <a:endParaRPr lang="zh-CN" altLang="en-US" dirty="0"/>
          </a:p>
        </p:txBody>
      </p:sp>
      <p:sp>
        <p:nvSpPr>
          <p:cNvPr id="5" name="Footer Placeholder 4"/>
          <p:cNvSpPr>
            <a:spLocks noGrp="1"/>
          </p:cNvSpPr>
          <p:nvPr>
            <p:ph type="ftr" sz="quarter" idx="11"/>
          </p:nvPr>
        </p:nvSpPr>
        <p:spPr/>
        <p:txBody>
          <a:bodyPr/>
          <a:lstStyle/>
          <a:p>
            <a:endParaRPr lang="zh-CN" altLang="en-US" dirty="0"/>
          </a:p>
        </p:txBody>
      </p:sp>
      <p:sp>
        <p:nvSpPr>
          <p:cNvPr id="9" name="Freeform 11">
            <a:extLst>
              <a:ext uri="{FF2B5EF4-FFF2-40B4-BE49-F238E27FC236}">
                <a16:creationId xmlns:a16="http://schemas.microsoft.com/office/drawing/2014/main" id="{F6B87493-1513-4832-BD7B-01E2E86563BA}"/>
              </a:ext>
            </a:extLst>
          </p:cNvPr>
          <p:cNvSpPr/>
          <p:nvPr userDrawn="1"/>
        </p:nvSpPr>
        <p:spPr bwMode="auto">
          <a:xfrm flipV="1">
            <a:off x="186208" y="2837180"/>
            <a:ext cx="1865230"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alpha val="70000"/>
            </a:schemeClr>
          </a:solidFill>
          <a:ln>
            <a:noFill/>
          </a:ln>
        </p:spPr>
        <p:txBody>
          <a:bodyPr/>
          <a:lstStyle/>
          <a:p>
            <a:endParaRPr lang="zh-CN" altLang="en-US" dirty="0"/>
          </a:p>
        </p:txBody>
      </p:sp>
    </p:spTree>
    <p:extLst>
      <p:ext uri="{BB962C8B-B14F-4D97-AF65-F5344CB8AC3E}">
        <p14:creationId xmlns:p14="http://schemas.microsoft.com/office/powerpoint/2010/main" val="42894601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3_标题和内容">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2925" y="624110"/>
            <a:ext cx="8911687" cy="1280890"/>
          </a:xfrm>
        </p:spPr>
        <p:txBody>
          <a:bodyPr/>
          <a:lstStyle>
            <a:lvl1pPr>
              <a:defRPr>
                <a:latin typeface="+mj-lt"/>
                <a:ea typeface="华文行楷" panose="02010800040101010101" pitchFamily="2" charset="-122"/>
              </a:defRPr>
            </a:lvl1pPr>
          </a:lstStyle>
          <a:p>
            <a:r>
              <a:rPr lang="zh-CN" altLang="en-US" dirty="0"/>
              <a:t>单击此处编辑母版标题样式</a:t>
            </a:r>
            <a:r>
              <a:rPr lang="en-US" altLang="zh-CN" dirty="0" err="1"/>
              <a:t>qwe</a:t>
            </a:r>
            <a:endParaRPr lang="en-US" dirty="0"/>
          </a:p>
        </p:txBody>
      </p:sp>
      <p:sp>
        <p:nvSpPr>
          <p:cNvPr id="3" name="Content Placeholder 2"/>
          <p:cNvSpPr>
            <a:spLocks noGrp="1"/>
          </p:cNvSpPr>
          <p:nvPr>
            <p:ph idx="1"/>
          </p:nvPr>
        </p:nvSpPr>
        <p:spPr>
          <a:xfrm>
            <a:off x="2589212" y="2133600"/>
            <a:ext cx="8915400" cy="3777622"/>
          </a:xfrm>
        </p:spPr>
        <p:txBody>
          <a:bodyPr/>
          <a:lstStyle>
            <a:lvl1pPr>
              <a:defRPr sz="2400">
                <a:latin typeface="华文新魏" panose="02010800040101010101" pitchFamily="2" charset="-122"/>
                <a:ea typeface="华文新魏" panose="02010800040101010101" pitchFamily="2" charset="-122"/>
              </a:defRPr>
            </a:lvl1pPr>
            <a:lvl2pPr>
              <a:defRPr>
                <a:latin typeface="华文新魏" panose="02010800040101010101" pitchFamily="2" charset="-122"/>
                <a:ea typeface="华文新魏" panose="02010800040101010101" pitchFamily="2" charset="-122"/>
              </a:defRPr>
            </a:lvl2pPr>
            <a:lvl3pPr>
              <a:defRPr>
                <a:latin typeface="华文新魏" panose="02010800040101010101" pitchFamily="2" charset="-122"/>
                <a:ea typeface="华文新魏" panose="02010800040101010101" pitchFamily="2" charset="-122"/>
              </a:defRPr>
            </a:lvl3pPr>
            <a:lvl4pPr>
              <a:defRPr>
                <a:latin typeface="华文新魏" panose="02010800040101010101" pitchFamily="2" charset="-122"/>
                <a:ea typeface="华文新魏" panose="02010800040101010101" pitchFamily="2" charset="-122"/>
              </a:defRPr>
            </a:lvl4pPr>
            <a:lvl5pPr>
              <a:defRPr>
                <a:latin typeface="华文新魏" panose="02010800040101010101" pitchFamily="2" charset="-122"/>
                <a:ea typeface="华文新魏" panose="02010800040101010101"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a:xfrm>
            <a:off x="10361612" y="6130437"/>
            <a:ext cx="1146283" cy="370396"/>
          </a:xfrm>
        </p:spPr>
        <p:txBody>
          <a:bodyPr/>
          <a:lstStyle/>
          <a:p>
            <a:fld id="{36CDDC85-83E9-4A38-8E6A-2818CBEE2CAD}" type="datetimeFigureOut">
              <a:rPr lang="zh-CN" altLang="en-US" smtClean="0"/>
              <a:t>2018/12/14</a:t>
            </a:fld>
            <a:endParaRPr lang="zh-CN" altLang="en-US" dirty="0"/>
          </a:p>
        </p:txBody>
      </p:sp>
      <p:sp>
        <p:nvSpPr>
          <p:cNvPr id="5" name="Footer Placeholder 4"/>
          <p:cNvSpPr>
            <a:spLocks noGrp="1"/>
          </p:cNvSpPr>
          <p:nvPr>
            <p:ph type="ftr" sz="quarter" idx="11"/>
          </p:nvPr>
        </p:nvSpPr>
        <p:spPr/>
        <p:txBody>
          <a:bodyPr/>
          <a:lstStyle/>
          <a:p>
            <a:endParaRPr lang="zh-CN" altLang="en-US" dirty="0"/>
          </a:p>
        </p:txBody>
      </p:sp>
      <p:sp>
        <p:nvSpPr>
          <p:cNvPr id="9" name="Freeform 11">
            <a:extLst>
              <a:ext uri="{FF2B5EF4-FFF2-40B4-BE49-F238E27FC236}">
                <a16:creationId xmlns:a16="http://schemas.microsoft.com/office/drawing/2014/main" id="{83B0F198-41BC-44AE-8718-402E84F720BC}"/>
              </a:ext>
            </a:extLst>
          </p:cNvPr>
          <p:cNvSpPr/>
          <p:nvPr userDrawn="1"/>
        </p:nvSpPr>
        <p:spPr bwMode="auto">
          <a:xfrm flipV="1">
            <a:off x="186208" y="3910605"/>
            <a:ext cx="1825472"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alpha val="70000"/>
            </a:schemeClr>
          </a:solidFill>
          <a:ln>
            <a:noFill/>
          </a:ln>
        </p:spPr>
        <p:txBody>
          <a:bodyPr/>
          <a:lstStyle/>
          <a:p>
            <a:endParaRPr lang="zh-CN" altLang="en-US" dirty="0"/>
          </a:p>
        </p:txBody>
      </p:sp>
    </p:spTree>
    <p:extLst>
      <p:ext uri="{BB962C8B-B14F-4D97-AF65-F5344CB8AC3E}">
        <p14:creationId xmlns:p14="http://schemas.microsoft.com/office/powerpoint/2010/main" val="2770904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4_标题和内容">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2925" y="624110"/>
            <a:ext cx="8911687" cy="1280890"/>
          </a:xfrm>
        </p:spPr>
        <p:txBody>
          <a:bodyPr/>
          <a:lstStyle>
            <a:lvl1pPr>
              <a:defRPr>
                <a:latin typeface="+mj-lt"/>
                <a:ea typeface="华文行楷" panose="02010800040101010101" pitchFamily="2" charset="-122"/>
              </a:defRPr>
            </a:lvl1pPr>
          </a:lstStyle>
          <a:p>
            <a:r>
              <a:rPr lang="zh-CN" altLang="en-US" dirty="0"/>
              <a:t>单击此处编辑母版标题样式</a:t>
            </a:r>
            <a:r>
              <a:rPr lang="en-US" altLang="zh-CN" dirty="0"/>
              <a:t>	</a:t>
            </a:r>
            <a:r>
              <a:rPr lang="en-US" altLang="zh-CN" dirty="0" err="1"/>
              <a:t>qw</a:t>
            </a:r>
            <a:endParaRPr lang="en-US" dirty="0"/>
          </a:p>
        </p:txBody>
      </p:sp>
      <p:sp>
        <p:nvSpPr>
          <p:cNvPr id="3" name="Content Placeholder 2"/>
          <p:cNvSpPr>
            <a:spLocks noGrp="1"/>
          </p:cNvSpPr>
          <p:nvPr>
            <p:ph idx="1"/>
          </p:nvPr>
        </p:nvSpPr>
        <p:spPr>
          <a:xfrm>
            <a:off x="2589212" y="2133600"/>
            <a:ext cx="8915400" cy="3777622"/>
          </a:xfrm>
        </p:spPr>
        <p:txBody>
          <a:bodyPr/>
          <a:lstStyle>
            <a:lvl1pPr>
              <a:defRPr sz="2400">
                <a:latin typeface="华文新魏" panose="02010800040101010101" pitchFamily="2" charset="-122"/>
                <a:ea typeface="华文新魏" panose="02010800040101010101" pitchFamily="2" charset="-122"/>
              </a:defRPr>
            </a:lvl1pPr>
            <a:lvl2pPr>
              <a:defRPr>
                <a:latin typeface="华文新魏" panose="02010800040101010101" pitchFamily="2" charset="-122"/>
                <a:ea typeface="华文新魏" panose="02010800040101010101" pitchFamily="2" charset="-122"/>
              </a:defRPr>
            </a:lvl2pPr>
            <a:lvl3pPr>
              <a:defRPr>
                <a:latin typeface="华文新魏" panose="02010800040101010101" pitchFamily="2" charset="-122"/>
                <a:ea typeface="华文新魏" panose="02010800040101010101" pitchFamily="2" charset="-122"/>
              </a:defRPr>
            </a:lvl3pPr>
            <a:lvl4pPr>
              <a:defRPr>
                <a:latin typeface="华文新魏" panose="02010800040101010101" pitchFamily="2" charset="-122"/>
                <a:ea typeface="华文新魏" panose="02010800040101010101" pitchFamily="2" charset="-122"/>
              </a:defRPr>
            </a:lvl4pPr>
            <a:lvl5pPr>
              <a:defRPr>
                <a:latin typeface="华文新魏" panose="02010800040101010101" pitchFamily="2" charset="-122"/>
                <a:ea typeface="华文新魏" panose="02010800040101010101"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a:xfrm>
            <a:off x="10361612" y="6130437"/>
            <a:ext cx="1146283" cy="370396"/>
          </a:xfrm>
        </p:spPr>
        <p:txBody>
          <a:bodyPr/>
          <a:lstStyle/>
          <a:p>
            <a:fld id="{36CDDC85-83E9-4A38-8E6A-2818CBEE2CAD}" type="datetimeFigureOut">
              <a:rPr lang="zh-CN" altLang="en-US" smtClean="0"/>
              <a:t>2018/12/14</a:t>
            </a:fld>
            <a:endParaRPr lang="zh-CN" altLang="en-US" dirty="0"/>
          </a:p>
        </p:txBody>
      </p:sp>
      <p:sp>
        <p:nvSpPr>
          <p:cNvPr id="5" name="Footer Placeholder 4"/>
          <p:cNvSpPr>
            <a:spLocks noGrp="1"/>
          </p:cNvSpPr>
          <p:nvPr>
            <p:ph type="ftr" sz="quarter" idx="11"/>
          </p:nvPr>
        </p:nvSpPr>
        <p:spPr/>
        <p:txBody>
          <a:bodyPr/>
          <a:lstStyle/>
          <a:p>
            <a:endParaRPr lang="zh-CN" altLang="en-US" dirty="0"/>
          </a:p>
        </p:txBody>
      </p:sp>
      <p:sp>
        <p:nvSpPr>
          <p:cNvPr id="9" name="Freeform 11">
            <a:extLst>
              <a:ext uri="{FF2B5EF4-FFF2-40B4-BE49-F238E27FC236}">
                <a16:creationId xmlns:a16="http://schemas.microsoft.com/office/drawing/2014/main" id="{89B1EE02-1B2D-40EA-98ED-138216FFF042}"/>
              </a:ext>
            </a:extLst>
          </p:cNvPr>
          <p:cNvSpPr/>
          <p:nvPr userDrawn="1"/>
        </p:nvSpPr>
        <p:spPr bwMode="auto">
          <a:xfrm flipV="1">
            <a:off x="186207" y="5087399"/>
            <a:ext cx="1873181"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alpha val="70000"/>
            </a:schemeClr>
          </a:solidFill>
          <a:ln>
            <a:noFill/>
          </a:ln>
        </p:spPr>
        <p:txBody>
          <a:bodyPr/>
          <a:lstStyle/>
          <a:p>
            <a:endParaRPr lang="zh-CN" altLang="en-US" dirty="0"/>
          </a:p>
        </p:txBody>
      </p:sp>
    </p:spTree>
    <p:extLst>
      <p:ext uri="{BB962C8B-B14F-4D97-AF65-F5344CB8AC3E}">
        <p14:creationId xmlns:p14="http://schemas.microsoft.com/office/powerpoint/2010/main" val="37747815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5_标题和内容">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2925" y="624110"/>
            <a:ext cx="8911687" cy="1280890"/>
          </a:xfrm>
        </p:spPr>
        <p:txBody>
          <a:bodyPr/>
          <a:lstStyle>
            <a:lvl1pPr>
              <a:defRPr>
                <a:latin typeface="+mj-lt"/>
                <a:ea typeface="华文行楷" panose="02010800040101010101" pitchFamily="2" charset="-122"/>
              </a:defRPr>
            </a:lvl1pPr>
          </a:lstStyle>
          <a:p>
            <a:r>
              <a:rPr lang="zh-CN" altLang="en-US" dirty="0"/>
              <a:t>单击此处编辑母版标题样式</a:t>
            </a:r>
            <a:r>
              <a:rPr lang="en-US" altLang="zh-CN" dirty="0" err="1"/>
              <a:t>qwe</a:t>
            </a:r>
            <a:endParaRPr lang="en-US" dirty="0"/>
          </a:p>
        </p:txBody>
      </p:sp>
      <p:sp>
        <p:nvSpPr>
          <p:cNvPr id="3" name="Content Placeholder 2"/>
          <p:cNvSpPr>
            <a:spLocks noGrp="1"/>
          </p:cNvSpPr>
          <p:nvPr>
            <p:ph idx="1"/>
          </p:nvPr>
        </p:nvSpPr>
        <p:spPr>
          <a:xfrm>
            <a:off x="2589212" y="2133600"/>
            <a:ext cx="8915400" cy="3777622"/>
          </a:xfrm>
        </p:spPr>
        <p:txBody>
          <a:bodyPr/>
          <a:lstStyle>
            <a:lvl1pPr>
              <a:defRPr sz="2400">
                <a:latin typeface="华文新魏" panose="02010800040101010101" pitchFamily="2" charset="-122"/>
                <a:ea typeface="华文新魏" panose="02010800040101010101" pitchFamily="2" charset="-122"/>
              </a:defRPr>
            </a:lvl1pPr>
            <a:lvl2pPr>
              <a:defRPr>
                <a:latin typeface="华文新魏" panose="02010800040101010101" pitchFamily="2" charset="-122"/>
                <a:ea typeface="华文新魏" panose="02010800040101010101" pitchFamily="2" charset="-122"/>
              </a:defRPr>
            </a:lvl2pPr>
            <a:lvl3pPr>
              <a:defRPr>
                <a:latin typeface="华文新魏" panose="02010800040101010101" pitchFamily="2" charset="-122"/>
                <a:ea typeface="华文新魏" panose="02010800040101010101" pitchFamily="2" charset="-122"/>
              </a:defRPr>
            </a:lvl3pPr>
            <a:lvl4pPr>
              <a:defRPr>
                <a:latin typeface="华文新魏" panose="02010800040101010101" pitchFamily="2" charset="-122"/>
                <a:ea typeface="华文新魏" panose="02010800040101010101" pitchFamily="2" charset="-122"/>
              </a:defRPr>
            </a:lvl4pPr>
            <a:lvl5pPr>
              <a:defRPr>
                <a:latin typeface="华文新魏" panose="02010800040101010101" pitchFamily="2" charset="-122"/>
                <a:ea typeface="华文新魏" panose="02010800040101010101"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a:xfrm>
            <a:off x="10361612" y="6130437"/>
            <a:ext cx="1146283" cy="370396"/>
          </a:xfrm>
        </p:spPr>
        <p:txBody>
          <a:bodyPr/>
          <a:lstStyle/>
          <a:p>
            <a:fld id="{36CDDC85-83E9-4A38-8E6A-2818CBEE2CAD}" type="datetimeFigureOut">
              <a:rPr lang="zh-CN" altLang="en-US" smtClean="0"/>
              <a:t>2018/12/14</a:t>
            </a:fld>
            <a:endParaRPr lang="zh-CN" altLang="en-US" dirty="0"/>
          </a:p>
        </p:txBody>
      </p:sp>
      <p:sp>
        <p:nvSpPr>
          <p:cNvPr id="5" name="Footer Placeholder 4"/>
          <p:cNvSpPr>
            <a:spLocks noGrp="1"/>
          </p:cNvSpPr>
          <p:nvPr>
            <p:ph type="ftr" sz="quarter" idx="11"/>
          </p:nvPr>
        </p:nvSpPr>
        <p:spPr/>
        <p:txBody>
          <a:bodyPr/>
          <a:lstStyle/>
          <a:p>
            <a:endParaRPr lang="zh-CN" altLang="en-US" dirty="0"/>
          </a:p>
        </p:txBody>
      </p:sp>
    </p:spTree>
    <p:extLst>
      <p:ext uri="{BB962C8B-B14F-4D97-AF65-F5344CB8AC3E}">
        <p14:creationId xmlns:p14="http://schemas.microsoft.com/office/powerpoint/2010/main" val="38060673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6CDDC85-83E9-4A38-8E6A-2818CBEE2CAD}" type="datetimeFigureOut">
              <a:rPr kumimoji="0" lang="zh-CN" altLang="en-US" sz="900" b="0" i="0" u="none" strike="noStrike" kern="1200" cap="none" spc="0" normalizeH="0" baseline="0" noProof="0" smtClean="0">
                <a:ln>
                  <a:noFill/>
                </a:ln>
                <a:solidFill>
                  <a:prstClr val="black">
                    <a:tint val="75000"/>
                  </a:prstClr>
                </a:solidFill>
                <a:effectLst/>
                <a:uLnTx/>
                <a:uFillTx/>
                <a:latin typeface="Century Gothic" panose="020B0502020202020204"/>
                <a:ea typeface="幼圆" panose="02010509060101010101" pitchFamily="49"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2018/12/14</a:t>
            </a:fld>
            <a:endParaRPr kumimoji="0" lang="zh-CN" altLang="en-US" sz="900" b="0" i="0" u="none" strike="noStrike" kern="1200" cap="none" spc="0" normalizeH="0" baseline="0" noProof="0">
              <a:ln>
                <a:noFill/>
              </a:ln>
              <a:solidFill>
                <a:prstClr val="black">
                  <a:tint val="75000"/>
                </a:prstClr>
              </a:solidFill>
              <a:effectLst/>
              <a:uLnTx/>
              <a:uFillTx/>
              <a:latin typeface="Century Gothic" panose="020B0502020202020204"/>
              <a:ea typeface="幼圆" panose="02010509060101010101" pitchFamily="49" charset="-122"/>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900" b="0" i="0" u="none" strike="noStrike" kern="1200" cap="none" spc="0" normalizeH="0" baseline="0" noProof="0">
              <a:ln>
                <a:noFill/>
              </a:ln>
              <a:solidFill>
                <a:prstClr val="black">
                  <a:tint val="75000"/>
                </a:prstClr>
              </a:solidFill>
              <a:effectLst/>
              <a:uLnTx/>
              <a:uFillTx/>
              <a:latin typeface="Century Gothic" panose="020B0502020202020204"/>
              <a:ea typeface="幼圆" panose="02010509060101010101" pitchFamily="49" charset="-122"/>
              <a:cs typeface="+mn-cs"/>
            </a:endParaRPr>
          </a:p>
        </p:txBody>
      </p:sp>
      <p:sp>
        <p:nvSpPr>
          <p:cNvPr id="7" name="Freeform 6"/>
          <p:cNvSpPr/>
          <p:nvPr userDrawn="1"/>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Tree>
    <p:extLst>
      <p:ext uri="{BB962C8B-B14F-4D97-AF65-F5344CB8AC3E}">
        <p14:creationId xmlns:p14="http://schemas.microsoft.com/office/powerpoint/2010/main" val="3071482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20C67AF-B5D2-44C9-988E-B46C31B4A0C1}"/>
              </a:ext>
            </a:extLst>
          </p:cNvPr>
          <p:cNvSpPr>
            <a:spLocks noGrp="1"/>
          </p:cNvSpPr>
          <p:nvPr>
            <p:ph type="title"/>
          </p:nvPr>
        </p:nvSpPr>
        <p:spPr>
          <a:xfrm>
            <a:off x="2592925" y="624110"/>
            <a:ext cx="8911687" cy="1280890"/>
          </a:xfrm>
        </p:spPr>
        <p:txBody>
          <a:bodyPr/>
          <a:lstStyle>
            <a:lvl1pPr>
              <a:defRPr>
                <a:latin typeface="华文行楷" panose="02010800040101010101" pitchFamily="2" charset="-122"/>
                <a:ea typeface="华文行楷" panose="02010800040101010101" pitchFamily="2" charset="-122"/>
              </a:defRPr>
            </a:lvl1pPr>
          </a:lstStyle>
          <a:p>
            <a:r>
              <a:rPr lang="zh-CN" altLang="en-US" dirty="0"/>
              <a:t>单击此处编辑母版标题样式</a:t>
            </a:r>
            <a:endParaRPr lang="en-US" dirty="0"/>
          </a:p>
        </p:txBody>
      </p:sp>
      <p:sp>
        <p:nvSpPr>
          <p:cNvPr id="6" name="Content Placeholder 2">
            <a:extLst>
              <a:ext uri="{FF2B5EF4-FFF2-40B4-BE49-F238E27FC236}">
                <a16:creationId xmlns:a16="http://schemas.microsoft.com/office/drawing/2014/main" id="{88749FE0-C028-4370-8196-9CA374216FC8}"/>
              </a:ext>
            </a:extLst>
          </p:cNvPr>
          <p:cNvSpPr>
            <a:spLocks noGrp="1"/>
          </p:cNvSpPr>
          <p:nvPr>
            <p:ph idx="1"/>
          </p:nvPr>
        </p:nvSpPr>
        <p:spPr>
          <a:xfrm>
            <a:off x="2589212" y="2133600"/>
            <a:ext cx="8915400" cy="3777622"/>
          </a:xfrm>
        </p:spPr>
        <p:txBody>
          <a:bodyPr/>
          <a:lstStyle>
            <a:lvl1pPr>
              <a:defRPr sz="2400">
                <a:latin typeface="华文新魏" panose="02010800040101010101" pitchFamily="2" charset="-122"/>
                <a:ea typeface="华文新魏" panose="02010800040101010101" pitchFamily="2" charset="-122"/>
              </a:defRPr>
            </a:lvl1pPr>
            <a:lvl2pPr>
              <a:defRPr>
                <a:latin typeface="华文新魏" panose="02010800040101010101" pitchFamily="2" charset="-122"/>
                <a:ea typeface="华文新魏" panose="02010800040101010101" pitchFamily="2" charset="-122"/>
              </a:defRPr>
            </a:lvl2pPr>
            <a:lvl3pPr>
              <a:defRPr>
                <a:latin typeface="华文新魏" panose="02010800040101010101" pitchFamily="2" charset="-122"/>
                <a:ea typeface="华文新魏" panose="02010800040101010101" pitchFamily="2" charset="-122"/>
              </a:defRPr>
            </a:lvl3pPr>
            <a:lvl4pPr>
              <a:defRPr>
                <a:latin typeface="华文新魏" panose="02010800040101010101" pitchFamily="2" charset="-122"/>
                <a:ea typeface="华文新魏" panose="02010800040101010101" pitchFamily="2" charset="-122"/>
              </a:defRPr>
            </a:lvl4pPr>
            <a:lvl5pPr>
              <a:defRPr>
                <a:latin typeface="华文新魏" panose="02010800040101010101" pitchFamily="2" charset="-122"/>
                <a:ea typeface="华文新魏" panose="02010800040101010101"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Tree>
    <p:extLst>
      <p:ext uri="{BB962C8B-B14F-4D97-AF65-F5344CB8AC3E}">
        <p14:creationId xmlns:p14="http://schemas.microsoft.com/office/powerpoint/2010/main" val="3284570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36CDDC85-83E9-4A38-8E6A-2818CBEE2CAD}" type="datetimeFigureOut">
              <a:rPr lang="zh-CN" altLang="en-US" smtClean="0"/>
              <a:t>2018/12/14</a:t>
            </a:fld>
            <a:endParaRPr lang="zh-CN" alt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38" name="文本框 37">
            <a:extLst>
              <a:ext uri="{FF2B5EF4-FFF2-40B4-BE49-F238E27FC236}">
                <a16:creationId xmlns:a16="http://schemas.microsoft.com/office/drawing/2014/main" id="{4E38D2F9-4522-4D45-9343-05A045D13CF5}"/>
              </a:ext>
            </a:extLst>
          </p:cNvPr>
          <p:cNvSpPr txBox="1"/>
          <p:nvPr userDrawn="1"/>
        </p:nvSpPr>
        <p:spPr>
          <a:xfrm>
            <a:off x="370906" y="703001"/>
            <a:ext cx="1628424"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latin typeface="华文行楷" panose="02010800040101010101" pitchFamily="2" charset="-122"/>
                <a:ea typeface="华文行楷" panose="02010800040101010101" pitchFamily="2" charset="-122"/>
              </a:rPr>
              <a:t>背景与意义</a:t>
            </a:r>
          </a:p>
          <a:p>
            <a:endParaRPr lang="zh-CN" altLang="en-US" dirty="0">
              <a:solidFill>
                <a:schemeClr val="tx1"/>
              </a:solidFill>
            </a:endParaRPr>
          </a:p>
        </p:txBody>
      </p:sp>
      <p:sp>
        <p:nvSpPr>
          <p:cNvPr id="40" name="文本框 39">
            <a:extLst>
              <a:ext uri="{FF2B5EF4-FFF2-40B4-BE49-F238E27FC236}">
                <a16:creationId xmlns:a16="http://schemas.microsoft.com/office/drawing/2014/main" id="{94FAA76F-C640-468F-A5C6-3AA894BA26B4}"/>
              </a:ext>
            </a:extLst>
          </p:cNvPr>
          <p:cNvSpPr txBox="1"/>
          <p:nvPr userDrawn="1"/>
        </p:nvSpPr>
        <p:spPr>
          <a:xfrm>
            <a:off x="370906" y="1811134"/>
            <a:ext cx="1628424"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latin typeface="华文行楷" panose="02010800040101010101" pitchFamily="2" charset="-122"/>
                <a:ea typeface="华文行楷" panose="02010800040101010101" pitchFamily="2" charset="-122"/>
              </a:rPr>
              <a:t>文献分类</a:t>
            </a:r>
          </a:p>
          <a:p>
            <a:endParaRPr lang="zh-CN" altLang="en-US" dirty="0">
              <a:solidFill>
                <a:schemeClr val="tx1"/>
              </a:solidFill>
            </a:endParaRPr>
          </a:p>
        </p:txBody>
      </p:sp>
      <p:sp>
        <p:nvSpPr>
          <p:cNvPr id="42" name="文本框 41">
            <a:extLst>
              <a:ext uri="{FF2B5EF4-FFF2-40B4-BE49-F238E27FC236}">
                <a16:creationId xmlns:a16="http://schemas.microsoft.com/office/drawing/2014/main" id="{59960DC6-5D77-4215-BB2A-0056B4632CF5}"/>
              </a:ext>
            </a:extLst>
          </p:cNvPr>
          <p:cNvSpPr txBox="1"/>
          <p:nvPr userDrawn="1"/>
        </p:nvSpPr>
        <p:spPr>
          <a:xfrm>
            <a:off x="370906" y="2919267"/>
            <a:ext cx="1628424"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latin typeface="华文行楷" panose="02010800040101010101" pitchFamily="2" charset="-122"/>
                <a:ea typeface="华文行楷" panose="02010800040101010101" pitchFamily="2" charset="-122"/>
              </a:rPr>
              <a:t>文献详解</a:t>
            </a:r>
          </a:p>
          <a:p>
            <a:endParaRPr lang="zh-CN" altLang="en-US" dirty="0">
              <a:solidFill>
                <a:schemeClr val="tx1"/>
              </a:solidFill>
            </a:endParaRPr>
          </a:p>
        </p:txBody>
      </p:sp>
      <p:sp>
        <p:nvSpPr>
          <p:cNvPr id="44" name="文本框 43">
            <a:extLst>
              <a:ext uri="{FF2B5EF4-FFF2-40B4-BE49-F238E27FC236}">
                <a16:creationId xmlns:a16="http://schemas.microsoft.com/office/drawing/2014/main" id="{B5310275-FB56-43D8-A826-3F8F9E78C7E2}"/>
              </a:ext>
            </a:extLst>
          </p:cNvPr>
          <p:cNvSpPr txBox="1"/>
          <p:nvPr userDrawn="1"/>
        </p:nvSpPr>
        <p:spPr>
          <a:xfrm>
            <a:off x="370906" y="4019364"/>
            <a:ext cx="1628424"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latin typeface="华文行楷" panose="02010800040101010101" pitchFamily="2" charset="-122"/>
                <a:ea typeface="华文行楷" panose="02010800040101010101" pitchFamily="2" charset="-122"/>
              </a:rPr>
              <a:t>杂七杂八</a:t>
            </a:r>
          </a:p>
          <a:p>
            <a:endParaRPr lang="zh-CN" altLang="en-US" dirty="0">
              <a:solidFill>
                <a:schemeClr val="tx1"/>
              </a:solidFill>
            </a:endParaRPr>
          </a:p>
        </p:txBody>
      </p:sp>
      <p:sp>
        <p:nvSpPr>
          <p:cNvPr id="46" name="文本框 45">
            <a:extLst>
              <a:ext uri="{FF2B5EF4-FFF2-40B4-BE49-F238E27FC236}">
                <a16:creationId xmlns:a16="http://schemas.microsoft.com/office/drawing/2014/main" id="{DFFF35A5-1DDC-4532-9AC7-CCE2ACF1B8ED}"/>
              </a:ext>
            </a:extLst>
          </p:cNvPr>
          <p:cNvSpPr txBox="1"/>
          <p:nvPr userDrawn="1"/>
        </p:nvSpPr>
        <p:spPr>
          <a:xfrm>
            <a:off x="370906" y="5135534"/>
            <a:ext cx="1628424"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latin typeface="华文行楷" panose="02010800040101010101" pitchFamily="2" charset="-122"/>
                <a:ea typeface="华文行楷" panose="02010800040101010101" pitchFamily="2" charset="-122"/>
              </a:rPr>
              <a:t>相关资料</a:t>
            </a:r>
          </a:p>
          <a:p>
            <a:endParaRPr lang="zh-CN" altLang="en-US" dirty="0">
              <a:solidFill>
                <a:schemeClr val="tx1"/>
              </a:solidFill>
            </a:endParaRPr>
          </a:p>
        </p:txBody>
      </p:sp>
    </p:spTree>
    <p:extLst>
      <p:ext uri="{BB962C8B-B14F-4D97-AF65-F5344CB8AC3E}">
        <p14:creationId xmlns:p14="http://schemas.microsoft.com/office/powerpoint/2010/main" val="1222306585"/>
      </p:ext>
    </p:extLst>
  </p:cSld>
  <p:clrMap bg1="lt1" tx1="dk1" bg2="lt2" tx2="dk2" accent1="accent1" accent2="accent2" accent3="accent3" accent4="accent4" accent5="accent5" accent6="accent6" hlink="hlink" folHlink="folHlink"/>
  <p:sldLayoutIdLst>
    <p:sldLayoutId id="2147483695" r:id="rId1"/>
    <p:sldLayoutId id="2147483697" r:id="rId2"/>
    <p:sldLayoutId id="2147483696" r:id="rId3"/>
    <p:sldLayoutId id="2147483698" r:id="rId4"/>
    <p:sldLayoutId id="2147483699" r:id="rId5"/>
    <p:sldLayoutId id="2147483700" r:id="rId6"/>
    <p:sldLayoutId id="2147483701" r:id="rId7"/>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36CDDC85-83E9-4A38-8E6A-2818CBEE2CAD}" type="datetimeFigureOut">
              <a:rPr kumimoji="0" lang="zh-CN" altLang="en-US" sz="900" b="0" i="0" u="none" strike="noStrike" kern="1200" cap="none" spc="0" normalizeH="0" baseline="0" noProof="0" smtClean="0">
                <a:ln>
                  <a:noFill/>
                </a:ln>
                <a:solidFill>
                  <a:prstClr val="black">
                    <a:tint val="75000"/>
                  </a:prstClr>
                </a:solidFill>
                <a:effectLst/>
                <a:uLnTx/>
                <a:uFillTx/>
                <a:latin typeface="Century Gothic" panose="020B0502020202020204"/>
                <a:ea typeface="幼圆" panose="02010509060101010101" pitchFamily="49"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2018/12/14</a:t>
            </a:fld>
            <a:endParaRPr kumimoji="0" lang="zh-CN" altLang="en-US" sz="900" b="0" i="0" u="none" strike="noStrike" kern="1200" cap="none" spc="0" normalizeH="0" baseline="0" noProof="0">
              <a:ln>
                <a:noFill/>
              </a:ln>
              <a:solidFill>
                <a:prstClr val="black">
                  <a:tint val="75000"/>
                </a:prstClr>
              </a:solidFill>
              <a:effectLst/>
              <a:uLnTx/>
              <a:uFillTx/>
              <a:latin typeface="Century Gothic" panose="020B0502020202020204"/>
              <a:ea typeface="幼圆" panose="02010509060101010101" pitchFamily="49" charset="-122"/>
              <a:cs typeface="+mn-cs"/>
            </a:endParaRPr>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900" b="0" i="0" u="none" strike="noStrike" kern="1200" cap="none" spc="0" normalizeH="0" baseline="0" noProof="0">
              <a:ln>
                <a:noFill/>
              </a:ln>
              <a:solidFill>
                <a:prstClr val="black">
                  <a:tint val="75000"/>
                </a:prstClr>
              </a:solidFill>
              <a:effectLst/>
              <a:uLnTx/>
              <a:uFillTx/>
              <a:latin typeface="Century Gothic" panose="020B0502020202020204"/>
              <a:ea typeface="幼圆" panose="02010509060101010101" pitchFamily="49" charset="-122"/>
              <a:cs typeface="+mn-cs"/>
            </a:endParaRPr>
          </a:p>
        </p:txBody>
      </p:sp>
    </p:spTree>
    <p:extLst>
      <p:ext uri="{BB962C8B-B14F-4D97-AF65-F5344CB8AC3E}">
        <p14:creationId xmlns:p14="http://schemas.microsoft.com/office/powerpoint/2010/main" val="2791518153"/>
      </p:ext>
    </p:extLst>
  </p:cSld>
  <p:clrMap bg1="lt1" tx1="dk1" bg2="lt2" tx2="dk2" accent1="accent1" accent2="accent2" accent3="accent3" accent4="accent4" accent5="accent5" accent6="accent6" hlink="hlink" folHlink="folHlink"/>
  <p:sldLayoutIdLst>
    <p:sldLayoutId id="2147483715" r:id="rId1"/>
    <p:sldLayoutId id="2147483716" r:id="rId2"/>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s://arxiv.org/abs/1412.0767"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ieeexplore.ieee.org/stamp/stamp.jsp?tp=&amp;arnumber=7410867"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0.tiff"/><Relationship Id="rId5" Type="http://schemas.openxmlformats.org/officeDocument/2006/relationships/image" Target="../media/image9.tiff"/><Relationship Id="rId4" Type="http://schemas.openxmlformats.org/officeDocument/2006/relationships/hyperlink" Target="https://www.cv-foundation.org/openaccess/content_iccv_2013/papers/Wang_Action_Recognition_with_2013_ICCV_paper.pdf"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crcv.ucf.edu/data/UCF101.php" TargetMode="External"/><Relationship Id="rId2" Type="http://schemas.openxmlformats.org/officeDocument/2006/relationships/hyperlink" Target="http://serre-lab.clps.brown.edu/resource/hmdb-a-large-human-motion-database/#Downloads" TargetMode="External"/><Relationship Id="rId1" Type="http://schemas.openxmlformats.org/officeDocument/2006/relationships/slideLayout" Target="../slideLayouts/slideLayout6.xml"/><Relationship Id="rId4" Type="http://schemas.openxmlformats.org/officeDocument/2006/relationships/hyperlink" Target="https://deepmind.com/research/open-source/open-source-datasets/kinetics/"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deepmind/kinetics-i3d" TargetMode="External"/><Relationship Id="rId2" Type="http://schemas.openxmlformats.org/officeDocument/2006/relationships/hyperlink" Target="http://yjxiong.me/others/tsn/" TargetMode="External"/><Relationship Id="rId1" Type="http://schemas.openxmlformats.org/officeDocument/2006/relationships/slideLayout" Target="../slideLayouts/slideLayout6.xml"/><Relationship Id="rId4" Type="http://schemas.openxmlformats.org/officeDocument/2006/relationships/hyperlink" Target="https://github.com/facebookresearch/R2Plus1D"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www.cnblogs.com/nowgood/p/actionrecognition.html" TargetMode="External"/><Relationship Id="rId7" Type="http://schemas.openxmlformats.org/officeDocument/2006/relationships/hyperlink" Target="https://blog.csdn.net/weicao1990/article/details/80283443" TargetMode="External"/><Relationship Id="rId2" Type="http://schemas.openxmlformats.org/officeDocument/2006/relationships/hyperlink" Target="https://github.com/jindongwang/activityrecognition" TargetMode="External"/><Relationship Id="rId1" Type="http://schemas.openxmlformats.org/officeDocument/2006/relationships/slideLayout" Target="../slideLayouts/slideLayout6.xml"/><Relationship Id="rId6" Type="http://schemas.openxmlformats.org/officeDocument/2006/relationships/hyperlink" Target="https://blog.csdn.net/HongYuSuiXinLang/article/details/80642757" TargetMode="External"/><Relationship Id="rId5" Type="http://schemas.openxmlformats.org/officeDocument/2006/relationships/hyperlink" Target="https://github.com/jindongwang/activityrecognition/blob/master/notes/%E8%A1%8C%E4%B8%BA%E8%AF%86%E5%88%AB%E6%96%B9%E9%9D%A2%E4%BC%9A%E8%AE%AE%E8%AE%BA%E6%96%87%E7%A0%94%E7%A9%B6%E6%80%BB%E7%BB%93.pptx" TargetMode="External"/><Relationship Id="rId4" Type="http://schemas.openxmlformats.org/officeDocument/2006/relationships/hyperlink" Target="https://github.com/jindongwang/activityrecognition/blob/master/notes/dataset%20description.md"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arxiv.org/abs/1406.2199" TargetMode="External"/><Relationship Id="rId2" Type="http://schemas.openxmlformats.org/officeDocument/2006/relationships/hyperlink" Target="https://research.google.com/pubs/archive/42455.pdf" TargetMode="External"/><Relationship Id="rId1" Type="http://schemas.openxmlformats.org/officeDocument/2006/relationships/slideLayout" Target="../slideLayouts/slideLayout3.xml"/><Relationship Id="rId6" Type="http://schemas.openxmlformats.org/officeDocument/2006/relationships/image" Target="../media/image2.tiff"/><Relationship Id="rId5" Type="http://schemas.openxmlformats.org/officeDocument/2006/relationships/image" Target="../media/image1.tiff"/><Relationship Id="rId4" Type="http://schemas.openxmlformats.org/officeDocument/2006/relationships/hyperlink" Target="https://arxiv.org/abs/1412.0767"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research.google.com/pubs/archive/42455.pdf"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arxiv.org/abs/1406.2199"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D7857B-0E5A-4DA2-9BA3-E95A806656E7}"/>
              </a:ext>
            </a:extLst>
          </p:cNvPr>
          <p:cNvSpPr>
            <a:spLocks noGrp="1"/>
          </p:cNvSpPr>
          <p:nvPr>
            <p:ph type="ctrTitle"/>
          </p:nvPr>
        </p:nvSpPr>
        <p:spPr>
          <a:xfrm>
            <a:off x="2294467" y="2514600"/>
            <a:ext cx="9210145" cy="2262781"/>
          </a:xfrm>
        </p:spPr>
        <p:txBody>
          <a:bodyPr/>
          <a:lstStyle/>
          <a:p>
            <a:r>
              <a:rPr lang="zh-CN" altLang="en-US" dirty="0"/>
              <a:t>动作识别文献概述</a:t>
            </a:r>
          </a:p>
        </p:txBody>
      </p:sp>
      <p:sp>
        <p:nvSpPr>
          <p:cNvPr id="3" name="副标题 2">
            <a:extLst>
              <a:ext uri="{FF2B5EF4-FFF2-40B4-BE49-F238E27FC236}">
                <a16:creationId xmlns:a16="http://schemas.microsoft.com/office/drawing/2014/main" id="{E88C9B34-1AB8-443B-B496-2BEC7E5EAEA5}"/>
              </a:ext>
            </a:extLst>
          </p:cNvPr>
          <p:cNvSpPr>
            <a:spLocks noGrp="1"/>
          </p:cNvSpPr>
          <p:nvPr>
            <p:ph type="subTitle" idx="1"/>
          </p:nvPr>
        </p:nvSpPr>
        <p:spPr/>
        <p:txBody>
          <a:bodyPr>
            <a:noAutofit/>
          </a:bodyPr>
          <a:lstStyle/>
          <a:p>
            <a:pPr algn="r"/>
            <a:r>
              <a:rPr lang="en-US" altLang="zh-CN" sz="2000" dirty="0">
                <a:latin typeface="楷体" panose="02010609060101010101" pitchFamily="49" charset="-122"/>
                <a:ea typeface="楷体" panose="02010609060101010101" pitchFamily="49" charset="-122"/>
              </a:rPr>
              <a:t>20181214</a:t>
            </a:r>
          </a:p>
          <a:p>
            <a:pPr algn="r"/>
            <a:r>
              <a:rPr lang="zh-CN" altLang="en-US" sz="2000" dirty="0">
                <a:latin typeface="楷体" panose="02010609060101010101" pitchFamily="49" charset="-122"/>
                <a:ea typeface="楷体" panose="02010609060101010101" pitchFamily="49" charset="-122"/>
              </a:rPr>
              <a:t>于剑楠</a:t>
            </a:r>
            <a:endParaRPr lang="en-US" altLang="zh-CN" sz="2000"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42878969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t>Learning </a:t>
            </a:r>
            <a:r>
              <a:rPr lang="en-US" altLang="zh-CN" dirty="0" err="1"/>
              <a:t>spatio</a:t>
            </a:r>
            <a:r>
              <a:rPr lang="en-US" altLang="zh-CN" dirty="0"/>
              <a:t>-temporal representation with pseudo-3d residual networks</a:t>
            </a:r>
            <a:endParaRPr kumimoji="1" lang="zh-CN" altLang="en-US" dirty="0"/>
          </a:p>
        </p:txBody>
      </p:sp>
      <p:pic>
        <p:nvPicPr>
          <p:cNvPr id="6" name="内容占位符 5"/>
          <p:cNvPicPr>
            <a:picLocks noGrp="1" noChangeAspect="1"/>
          </p:cNvPicPr>
          <p:nvPr>
            <p:ph idx="1"/>
          </p:nvPr>
        </p:nvPicPr>
        <p:blipFill>
          <a:blip r:embed="rId2"/>
          <a:stretch>
            <a:fillRect/>
          </a:stretch>
        </p:blipFill>
        <p:spPr>
          <a:xfrm>
            <a:off x="2592925" y="2068785"/>
            <a:ext cx="4348728" cy="3778250"/>
          </a:xfrm>
          <a:prstGeom prst="rect">
            <a:avLst/>
          </a:prstGeom>
        </p:spPr>
      </p:pic>
      <p:sp>
        <p:nvSpPr>
          <p:cNvPr id="7" name="文本框 6"/>
          <p:cNvSpPr txBox="1"/>
          <p:nvPr/>
        </p:nvSpPr>
        <p:spPr>
          <a:xfrm>
            <a:off x="7612911" y="1905000"/>
            <a:ext cx="3583356" cy="3323987"/>
          </a:xfrm>
          <a:prstGeom prst="rect">
            <a:avLst/>
          </a:prstGeom>
          <a:noFill/>
        </p:spPr>
        <p:txBody>
          <a:bodyPr wrap="square" rtlCol="0">
            <a:spAutoFit/>
          </a:bodyPr>
          <a:lstStyle/>
          <a:p>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动机源于观察到这样一个现象</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 </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在动作识别中</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 </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基于视频的单帧的</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2D CNN</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在仍然有不错的表现。</a:t>
            </a:r>
          </a:p>
          <a:p>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这个结果是既令人惊讶和沮丧，因为</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2D CNN </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无法建模时间和运动信息。基于这样的结果，我们可以假设，时间结构对的识别作用并不是至关重要，因为已经包含一个序列中的静态画面已经能够包含强有力的行动信息了。</a:t>
            </a:r>
          </a:p>
          <a:p>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文章表明，</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3D </a:t>
            </a:r>
            <a:r>
              <a:rPr lang="en-US" altLang="zh-CN" sz="1600" dirty="0" err="1">
                <a:solidFill>
                  <a:schemeClr val="tx1">
                    <a:lumMod val="75000"/>
                    <a:lumOff val="25000"/>
                  </a:schemeClr>
                </a:solidFill>
                <a:latin typeface="华文新魏" panose="02010800040101010101" pitchFamily="2" charset="-122"/>
                <a:ea typeface="华文新魏" panose="02010800040101010101" pitchFamily="2" charset="-122"/>
              </a:rPr>
              <a:t>ResNets</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显著优于为相同的深度</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2D </a:t>
            </a:r>
            <a:r>
              <a:rPr lang="en-US" altLang="zh-CN" sz="1600" dirty="0" err="1">
                <a:solidFill>
                  <a:schemeClr val="tx1">
                    <a:lumMod val="75000"/>
                    <a:lumOff val="25000"/>
                  </a:schemeClr>
                </a:solidFill>
                <a:latin typeface="华文新魏" panose="02010800040101010101" pitchFamily="2" charset="-122"/>
                <a:ea typeface="华文新魏" panose="02010800040101010101" pitchFamily="2" charset="-122"/>
              </a:rPr>
              <a:t>ResNets</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 </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从而说明时域信息对于动作识别来说很重要</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a:t>
            </a:r>
          </a:p>
          <a:p>
            <a:endParaRPr kumimoji="1" lang="zh-CN" altLang="en-US" dirty="0"/>
          </a:p>
        </p:txBody>
      </p:sp>
      <p:pic>
        <p:nvPicPr>
          <p:cNvPr id="8" name="图片 7"/>
          <p:cNvPicPr>
            <a:picLocks noChangeAspect="1"/>
          </p:cNvPicPr>
          <p:nvPr/>
        </p:nvPicPr>
        <p:blipFill>
          <a:blip r:embed="rId3"/>
          <a:stretch>
            <a:fillRect/>
          </a:stretch>
        </p:blipFill>
        <p:spPr>
          <a:xfrm>
            <a:off x="7012171" y="1985762"/>
            <a:ext cx="4784835" cy="3861273"/>
          </a:xfrm>
          <a:prstGeom prst="rect">
            <a:avLst/>
          </a:prstGeom>
        </p:spPr>
      </p:pic>
    </p:spTree>
    <p:extLst>
      <p:ext uri="{BB962C8B-B14F-4D97-AF65-F5344CB8AC3E}">
        <p14:creationId xmlns:p14="http://schemas.microsoft.com/office/powerpoint/2010/main" val="1130341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hlinkClick r:id="rId3"/>
              </a:rPr>
              <a:t>Learning Spatiotemporal Features with 3D Convolutional Networks</a:t>
            </a:r>
            <a:endParaRPr kumimoji="1" lang="zh-CN" altLang="en-US" dirty="0"/>
          </a:p>
        </p:txBody>
      </p:sp>
      <p:pic>
        <p:nvPicPr>
          <p:cNvPr id="4" name="内容占位符 3"/>
          <p:cNvPicPr>
            <a:picLocks noGrp="1" noChangeAspect="1"/>
          </p:cNvPicPr>
          <p:nvPr>
            <p:ph idx="1"/>
          </p:nvPr>
        </p:nvPicPr>
        <p:blipFill>
          <a:blip r:embed="rId4"/>
          <a:stretch>
            <a:fillRect/>
          </a:stretch>
        </p:blipFill>
        <p:spPr>
          <a:xfrm>
            <a:off x="2592925" y="2048539"/>
            <a:ext cx="4609649" cy="3778250"/>
          </a:xfrm>
          <a:prstGeom prst="rect">
            <a:avLst/>
          </a:prstGeom>
        </p:spPr>
      </p:pic>
      <p:sp>
        <p:nvSpPr>
          <p:cNvPr id="6" name="文本框 5"/>
          <p:cNvSpPr txBox="1"/>
          <p:nvPr/>
        </p:nvSpPr>
        <p:spPr>
          <a:xfrm>
            <a:off x="7464055" y="2044994"/>
            <a:ext cx="3753294" cy="4031873"/>
          </a:xfrm>
          <a:prstGeom prst="rect">
            <a:avLst/>
          </a:prstGeom>
          <a:noFill/>
        </p:spPr>
        <p:txBody>
          <a:bodyPr wrap="square" rtlCol="0">
            <a:spAutoFit/>
          </a:bodyPr>
          <a:lstStyle/>
          <a:p>
            <a:pPr marL="285750" indent="-285750">
              <a:buFont typeface="Arial" charset="0"/>
              <a:buChar char="•"/>
            </a:pPr>
            <a:r>
              <a:rPr lang="en-US" altLang="zh-CN" sz="1600" dirty="0" err="1">
                <a:solidFill>
                  <a:schemeClr val="tx1">
                    <a:lumMod val="75000"/>
                    <a:lumOff val="25000"/>
                  </a:schemeClr>
                </a:solidFill>
                <a:latin typeface="华文新魏" panose="02010800040101010101" pitchFamily="2" charset="-122"/>
                <a:ea typeface="华文新魏" panose="02010800040101010101" pitchFamily="2" charset="-122"/>
              </a:rPr>
              <a:t>Cpvr</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 </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2017</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 </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workshop</a:t>
            </a:r>
          </a:p>
          <a:p>
            <a:pPr marL="285750" indent="-285750">
              <a:buFont typeface="Arial" charset="0"/>
              <a:buChar char="•"/>
            </a:pP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提出了一种简单而有效的方法用于使用大规模训练的深度三维卷积网络进行时空特征学习。成果：</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1</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）相比于</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2D</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网络，</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3D </a:t>
            </a:r>
            <a:r>
              <a:rPr lang="en-US" altLang="zh-CN" sz="1600" dirty="0" err="1">
                <a:solidFill>
                  <a:schemeClr val="tx1">
                    <a:lumMod val="75000"/>
                    <a:lumOff val="25000"/>
                  </a:schemeClr>
                </a:solidFill>
                <a:latin typeface="华文新魏" panose="02010800040101010101" pitchFamily="2" charset="-122"/>
                <a:ea typeface="华文新魏" panose="02010800040101010101" pitchFamily="2" charset="-122"/>
              </a:rPr>
              <a:t>ConvNets</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更适合时空特征学习</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 2</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）具有</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3×3×3</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卷积核的结构是</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3D</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最佳表现架构之一</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 3</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）学到的特征，即</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C3D</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（卷积</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3D</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），仅仅使用简单的线性分类器就可以胜过</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4</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种不同基准的最先进方法，与其他</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2</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个基准的当前最佳方法相当。 此外，功能紧凑：实现由于</a:t>
            </a:r>
            <a:r>
              <a:rPr lang="en-US" altLang="zh-CN" sz="1600" dirty="0" err="1">
                <a:solidFill>
                  <a:schemeClr val="tx1">
                    <a:lumMod val="75000"/>
                    <a:lumOff val="25000"/>
                  </a:schemeClr>
                </a:solidFill>
                <a:latin typeface="华文新魏" panose="02010800040101010101" pitchFamily="2" charset="-122"/>
                <a:ea typeface="华文新魏" panose="02010800040101010101" pitchFamily="2" charset="-122"/>
              </a:rPr>
              <a:t>ConvNets</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的快速推理，</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UCF101</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数据集的准确率仅为</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52.8</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％，只有</a:t>
            </a: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10</a:t>
            </a:r>
            <a:r>
              <a:rPr lang="zh-CN" altLang="en-US" sz="1600" dirty="0">
                <a:solidFill>
                  <a:schemeClr val="tx1">
                    <a:lumMod val="75000"/>
                    <a:lumOff val="25000"/>
                  </a:schemeClr>
                </a:solidFill>
                <a:latin typeface="华文新魏" panose="02010800040101010101" pitchFamily="2" charset="-122"/>
                <a:ea typeface="华文新魏" panose="02010800040101010101" pitchFamily="2" charset="-122"/>
              </a:rPr>
              <a:t>个维度且计算效率也很高。 最后，它们在概念上非常简单易行的训练和使用。</a:t>
            </a:r>
          </a:p>
        </p:txBody>
      </p:sp>
    </p:spTree>
    <p:extLst>
      <p:ext uri="{BB962C8B-B14F-4D97-AF65-F5344CB8AC3E}">
        <p14:creationId xmlns:p14="http://schemas.microsoft.com/office/powerpoint/2010/main" val="542291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b="1" dirty="0"/>
              <a:t>A Closer Look at Spatiotemporal Convolutions for Action Recognition</a:t>
            </a:r>
            <a:br>
              <a:rPr lang="en-US" altLang="zh-CN" b="1" dirty="0"/>
            </a:br>
            <a:endParaRPr kumimoji="1" lang="zh-CN" altLang="en-US" dirty="0"/>
          </a:p>
        </p:txBody>
      </p:sp>
      <p:sp>
        <p:nvSpPr>
          <p:cNvPr id="3" name="内容占位符 2"/>
          <p:cNvSpPr>
            <a:spLocks noGrp="1"/>
          </p:cNvSpPr>
          <p:nvPr>
            <p:ph idx="1"/>
          </p:nvPr>
        </p:nvSpPr>
        <p:spPr/>
        <p:txBody>
          <a:bodyPr>
            <a:normAutofit fontScale="85000" lnSpcReduction="10000"/>
          </a:bodyPr>
          <a:lstStyle/>
          <a:p>
            <a:r>
              <a:rPr lang="en-US" altLang="zh-CN" dirty="0"/>
              <a:t>CVPR2018 | R(2+1)D</a:t>
            </a:r>
            <a:r>
              <a:rPr lang="zh-CN" altLang="en-US" dirty="0"/>
              <a:t>结构：视频动作识别中的时空卷积深度探究</a:t>
            </a:r>
          </a:p>
          <a:p>
            <a:r>
              <a:rPr lang="zh-CN" altLang="en-US" dirty="0"/>
              <a:t>是</a:t>
            </a:r>
            <a:r>
              <a:rPr lang="en-US" altLang="zh-CN" dirty="0">
                <a:hlinkClick r:id="rId3"/>
              </a:rPr>
              <a:t>C3D</a:t>
            </a:r>
            <a:r>
              <a:rPr lang="zh-CN" altLang="en-US" dirty="0"/>
              <a:t>作者</a:t>
            </a:r>
            <a:r>
              <a:rPr lang="en-US" altLang="zh-CN" dirty="0"/>
              <a:t>Du </a:t>
            </a:r>
            <a:r>
              <a:rPr lang="en-US" altLang="zh-CN" dirty="0" err="1"/>
              <a:t>Tran+</a:t>
            </a:r>
            <a:r>
              <a:rPr lang="en-US" altLang="zh-CN" dirty="0" err="1">
                <a:hlinkClick r:id="rId4"/>
              </a:rPr>
              <a:t>IDT</a:t>
            </a:r>
            <a:r>
              <a:rPr lang="zh-CN" altLang="en-US" dirty="0"/>
              <a:t>作者</a:t>
            </a:r>
            <a:r>
              <a:rPr lang="en-US" altLang="zh-CN" dirty="0" err="1"/>
              <a:t>Heng</a:t>
            </a:r>
            <a:r>
              <a:rPr lang="en-US" altLang="zh-CN" dirty="0"/>
              <a:t> Wang</a:t>
            </a:r>
            <a:r>
              <a:rPr lang="zh-CN" altLang="en-US" dirty="0"/>
              <a:t>发表在</a:t>
            </a:r>
            <a:r>
              <a:rPr lang="en-US" altLang="zh-CN" dirty="0"/>
              <a:t>CVPR2018</a:t>
            </a:r>
            <a:r>
              <a:rPr lang="zh-CN" altLang="en-US" dirty="0"/>
              <a:t>的新作。来自</a:t>
            </a:r>
            <a:r>
              <a:rPr lang="en-US" altLang="zh-CN" dirty="0"/>
              <a:t>Facebook </a:t>
            </a:r>
            <a:r>
              <a:rPr lang="en-US" altLang="zh-CN" dirty="0" err="1"/>
              <a:t>Resaerch</a:t>
            </a:r>
            <a:r>
              <a:rPr lang="en-US" altLang="zh-CN" dirty="0"/>
              <a:t> &amp;Dartmouth </a:t>
            </a:r>
            <a:r>
              <a:rPr lang="en-US" altLang="zh-CN" dirty="0" err="1"/>
              <a:t>Colledge</a:t>
            </a:r>
            <a:r>
              <a:rPr lang="zh-CN" altLang="en-US" dirty="0"/>
              <a:t>。文章主要对是动作识别中的各种卷积块进行了深度探究，然后提出了用于视频动作识别的新型网络结构：</a:t>
            </a:r>
            <a:r>
              <a:rPr lang="en-US" altLang="zh-CN" dirty="0"/>
              <a:t>R(2+1)D</a:t>
            </a:r>
          </a:p>
          <a:p>
            <a:r>
              <a:rPr kumimoji="1" lang="zh-CN" altLang="en-US" dirty="0"/>
              <a:t>讨论了针对视频分析的不同形式的时空卷积，并研究了其在动作识别方面的效果。灵感来源是对单帧视频进行</a:t>
            </a:r>
            <a:r>
              <a:rPr kumimoji="1" lang="en-US" altLang="zh-CN" dirty="0"/>
              <a:t>2D </a:t>
            </a:r>
            <a:r>
              <a:rPr kumimoji="1" lang="zh-CN" altLang="en-US" dirty="0"/>
              <a:t>卷积仍然可以获得接近</a:t>
            </a:r>
            <a:r>
              <a:rPr kumimoji="1" lang="en-US" altLang="zh-CN" dirty="0"/>
              <a:t>3D </a:t>
            </a:r>
            <a:r>
              <a:rPr kumimoji="1" lang="zh-CN" altLang="en-US" dirty="0"/>
              <a:t>时空卷积方法中</a:t>
            </a:r>
            <a:r>
              <a:rPr kumimoji="1" lang="en-US" altLang="zh-CN" dirty="0"/>
              <a:t>state-of-the-art</a:t>
            </a:r>
            <a:r>
              <a:rPr kumimoji="1" lang="zh-CN" altLang="en-US" dirty="0"/>
              <a:t>的结果。首先经验性展示</a:t>
            </a:r>
            <a:r>
              <a:rPr kumimoji="1" lang="en-US" altLang="zh-CN" dirty="0"/>
              <a:t>3D CNN </a:t>
            </a:r>
            <a:r>
              <a:rPr kumimoji="1" lang="zh-CN" altLang="en-US" dirty="0"/>
              <a:t>比</a:t>
            </a:r>
            <a:r>
              <a:rPr kumimoji="1" lang="en-US" altLang="zh-CN" dirty="0"/>
              <a:t>2DCNN </a:t>
            </a:r>
            <a:r>
              <a:rPr kumimoji="1" lang="zh-CN" altLang="en-US" dirty="0"/>
              <a:t>在残差学习框架中的精确度优势，然后展示了将</a:t>
            </a:r>
            <a:r>
              <a:rPr kumimoji="1" lang="en-US" altLang="zh-CN" dirty="0"/>
              <a:t>3</a:t>
            </a:r>
            <a:r>
              <a:rPr kumimoji="1" lang="zh-CN" altLang="en-US" dirty="0"/>
              <a:t>维时空卷积分解成单独的时间和空间卷积可以在精确度上涨点许多。并通过实验和经验，设计了一种新的时空卷积块“</a:t>
            </a:r>
            <a:r>
              <a:rPr kumimoji="1" lang="en-US" altLang="zh-CN" dirty="0"/>
              <a:t>R(2+1)D”</a:t>
            </a:r>
            <a:r>
              <a:rPr kumimoji="1" lang="zh-CN" altLang="en-US" dirty="0"/>
              <a:t>。这种新卷积块在数据集如</a:t>
            </a:r>
            <a:r>
              <a:rPr kumimoji="1" lang="en-US" altLang="zh-CN" dirty="0"/>
              <a:t>Sports-1M,Kinetics,UCF101,HMDB51</a:t>
            </a:r>
            <a:r>
              <a:rPr kumimoji="1" lang="zh-CN" altLang="en-US" dirty="0"/>
              <a:t>上可以取得甚至超过</a:t>
            </a:r>
            <a:r>
              <a:rPr kumimoji="1" lang="en-US" altLang="zh-CN" dirty="0"/>
              <a:t>state-of-the-art</a:t>
            </a:r>
            <a:r>
              <a:rPr kumimoji="1" lang="zh-CN" altLang="en-US" dirty="0"/>
              <a:t>。</a:t>
            </a:r>
          </a:p>
        </p:txBody>
      </p:sp>
      <p:pic>
        <p:nvPicPr>
          <p:cNvPr id="6" name="图片 5"/>
          <p:cNvPicPr>
            <a:picLocks noChangeAspect="1"/>
          </p:cNvPicPr>
          <p:nvPr/>
        </p:nvPicPr>
        <p:blipFill>
          <a:blip r:embed="rId5"/>
          <a:stretch>
            <a:fillRect/>
          </a:stretch>
        </p:blipFill>
        <p:spPr>
          <a:xfrm>
            <a:off x="2589212" y="785368"/>
            <a:ext cx="6210300" cy="5651500"/>
          </a:xfrm>
          <a:prstGeom prst="rect">
            <a:avLst/>
          </a:prstGeom>
        </p:spPr>
      </p:pic>
      <p:pic>
        <p:nvPicPr>
          <p:cNvPr id="7" name="图片 6"/>
          <p:cNvPicPr>
            <a:picLocks noChangeAspect="1"/>
          </p:cNvPicPr>
          <p:nvPr/>
        </p:nvPicPr>
        <p:blipFill>
          <a:blip r:embed="rId6"/>
          <a:stretch>
            <a:fillRect/>
          </a:stretch>
        </p:blipFill>
        <p:spPr>
          <a:xfrm>
            <a:off x="1551331" y="1568777"/>
            <a:ext cx="10991161" cy="4503855"/>
          </a:xfrm>
          <a:prstGeom prst="rect">
            <a:avLst/>
          </a:prstGeom>
        </p:spPr>
      </p:pic>
    </p:spTree>
    <p:extLst>
      <p:ext uri="{BB962C8B-B14F-4D97-AF65-F5344CB8AC3E}">
        <p14:creationId xmlns:p14="http://schemas.microsoft.com/office/powerpoint/2010/main" val="1508360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Individual Recognition Using Gait Energy Image </a:t>
            </a:r>
            <a:br>
              <a:rPr lang="en-US" altLang="zh-CN" dirty="0"/>
            </a:br>
            <a:endParaRPr kumimoji="1" lang="zh-CN" altLang="en-US" dirty="0"/>
          </a:p>
        </p:txBody>
      </p:sp>
      <p:sp>
        <p:nvSpPr>
          <p:cNvPr id="3" name="内容占位符 2"/>
          <p:cNvSpPr>
            <a:spLocks noGrp="1"/>
          </p:cNvSpPr>
          <p:nvPr>
            <p:ph idx="1"/>
          </p:nvPr>
        </p:nvSpPr>
        <p:spPr>
          <a:xfrm>
            <a:off x="2589212" y="3604438"/>
            <a:ext cx="8915400" cy="978195"/>
          </a:xfrm>
        </p:spPr>
        <p:txBody>
          <a:bodyPr>
            <a:normAutofit/>
          </a:bodyPr>
          <a:lstStyle/>
          <a:p>
            <a:r>
              <a:rPr lang="zh-CN" altLang="zh-CN" sz="2000" dirty="0"/>
              <a:t>新的时空步态表示方法，称为步态能量图像(gait Energy Image, GEI)，用于描述人类的步行特性，以便通过步态进行个体识别</a:t>
            </a:r>
            <a:endParaRPr kumimoji="1" lang="zh-CN" altLang="en-US" sz="2000" dirty="0"/>
          </a:p>
        </p:txBody>
      </p:sp>
      <p:pic>
        <p:nvPicPr>
          <p:cNvPr id="4" name="图片 3"/>
          <p:cNvPicPr>
            <a:picLocks noChangeAspect="1"/>
          </p:cNvPicPr>
          <p:nvPr/>
        </p:nvPicPr>
        <p:blipFill>
          <a:blip r:embed="rId2"/>
          <a:stretch>
            <a:fillRect/>
          </a:stretch>
        </p:blipFill>
        <p:spPr>
          <a:xfrm>
            <a:off x="2812588" y="1905000"/>
            <a:ext cx="8468648" cy="1525050"/>
          </a:xfrm>
          <a:prstGeom prst="rect">
            <a:avLst/>
          </a:prstGeom>
        </p:spPr>
      </p:pic>
      <p:sp>
        <p:nvSpPr>
          <p:cNvPr id="6" name="文本框 5"/>
          <p:cNvSpPr txBox="1"/>
          <p:nvPr/>
        </p:nvSpPr>
        <p:spPr>
          <a:xfrm>
            <a:off x="7820614" y="4582633"/>
            <a:ext cx="3375469" cy="646331"/>
          </a:xfrm>
          <a:prstGeom prst="rect">
            <a:avLst/>
          </a:prstGeom>
          <a:noFill/>
        </p:spPr>
        <p:txBody>
          <a:bodyPr wrap="square" rtlCol="0">
            <a:spAutoFit/>
          </a:bodyPr>
          <a:lstStyle/>
          <a:p>
            <a:r>
              <a:rPr kumimoji="1" lang="zh-CN" altLang="en-US" dirty="0">
                <a:solidFill>
                  <a:srgbClr val="FF0000"/>
                </a:solidFill>
                <a:latin typeface="STXinwei" charset="-122"/>
                <a:ea typeface="STXinwei" charset="-122"/>
                <a:cs typeface="STXinwei" charset="-122"/>
              </a:rPr>
              <a:t>缺点</a:t>
            </a:r>
            <a:endParaRPr kumimoji="1" lang="en-US" altLang="zh-CN" dirty="0">
              <a:solidFill>
                <a:srgbClr val="FF0000"/>
              </a:solidFill>
              <a:latin typeface="STXinwei" charset="-122"/>
              <a:ea typeface="STXinwei" charset="-122"/>
              <a:cs typeface="STXinwei" charset="-122"/>
            </a:endParaRPr>
          </a:p>
          <a:p>
            <a:pPr marL="285750" indent="-285750">
              <a:buFont typeface="Arial" charset="0"/>
              <a:buChar char="•"/>
            </a:pPr>
            <a:r>
              <a:rPr kumimoji="1" lang="zh-CN" altLang="en-US" dirty="0">
                <a:latin typeface="STXinwei" charset="-122"/>
                <a:ea typeface="STXinwei" charset="-122"/>
                <a:cs typeface="STXinwei" charset="-122"/>
              </a:rPr>
              <a:t>受角度影响较大</a:t>
            </a:r>
          </a:p>
        </p:txBody>
      </p:sp>
      <p:sp>
        <p:nvSpPr>
          <p:cNvPr id="7" name="文本框 6"/>
          <p:cNvSpPr txBox="1"/>
          <p:nvPr/>
        </p:nvSpPr>
        <p:spPr>
          <a:xfrm>
            <a:off x="2950811" y="4582633"/>
            <a:ext cx="3471254" cy="1200329"/>
          </a:xfrm>
          <a:prstGeom prst="rect">
            <a:avLst/>
          </a:prstGeom>
          <a:noFill/>
        </p:spPr>
        <p:txBody>
          <a:bodyPr wrap="square" rtlCol="0">
            <a:spAutoFit/>
          </a:bodyPr>
          <a:lstStyle/>
          <a:p>
            <a:r>
              <a:rPr kumimoji="1" lang="zh-CN" altLang="en-US" dirty="0">
                <a:solidFill>
                  <a:srgbClr val="FF0000"/>
                </a:solidFill>
                <a:latin typeface="STXinwei" charset="-122"/>
                <a:ea typeface="STXinwei" charset="-122"/>
                <a:cs typeface="STXinwei" charset="-122"/>
              </a:rPr>
              <a:t>优点</a:t>
            </a:r>
            <a:endParaRPr kumimoji="1" lang="en-US" altLang="zh-CN" dirty="0">
              <a:solidFill>
                <a:srgbClr val="FF0000"/>
              </a:solidFill>
              <a:latin typeface="STXinwei" charset="-122"/>
              <a:ea typeface="STXinwei" charset="-122"/>
              <a:cs typeface="STXinwei" charset="-122"/>
            </a:endParaRPr>
          </a:p>
          <a:p>
            <a:pPr marL="285750" indent="-285750">
              <a:buFont typeface="Arial" charset="0"/>
              <a:buChar char="•"/>
            </a:pPr>
            <a:r>
              <a:rPr kumimoji="1" lang="zh-CN" altLang="en-US" dirty="0">
                <a:latin typeface="STXinwei" charset="-122"/>
                <a:ea typeface="STXinwei" charset="-122"/>
                <a:cs typeface="STXinwei" charset="-122"/>
              </a:rPr>
              <a:t>生成速度快</a:t>
            </a:r>
            <a:endParaRPr kumimoji="1" lang="en-US" altLang="zh-CN" dirty="0">
              <a:latin typeface="STXinwei" charset="-122"/>
              <a:ea typeface="STXinwei" charset="-122"/>
              <a:cs typeface="STXinwei" charset="-122"/>
            </a:endParaRPr>
          </a:p>
          <a:p>
            <a:pPr marL="285750" indent="-285750">
              <a:buFont typeface="Arial" charset="0"/>
              <a:buChar char="•"/>
            </a:pPr>
            <a:r>
              <a:rPr kumimoji="1" lang="zh-CN" altLang="en-US" dirty="0">
                <a:latin typeface="STXinwei" charset="-122"/>
                <a:ea typeface="STXinwei" charset="-122"/>
                <a:cs typeface="STXinwei" charset="-122"/>
              </a:rPr>
              <a:t>生成方法简单</a:t>
            </a:r>
            <a:endParaRPr kumimoji="1" lang="en-US" altLang="zh-CN" dirty="0">
              <a:latin typeface="STXinwei" charset="-122"/>
              <a:ea typeface="STXinwei" charset="-122"/>
              <a:cs typeface="STXinwei" charset="-122"/>
            </a:endParaRPr>
          </a:p>
          <a:p>
            <a:pPr marL="285750" indent="-285750">
              <a:buFont typeface="Arial" charset="0"/>
              <a:buChar char="•"/>
            </a:pPr>
            <a:r>
              <a:rPr kumimoji="1" lang="zh-CN" altLang="en-US" dirty="0">
                <a:latin typeface="STXinwei" charset="-122"/>
                <a:ea typeface="STXinwei" charset="-122"/>
                <a:cs typeface="STXinwei" charset="-122"/>
              </a:rPr>
              <a:t>准确度较高</a:t>
            </a:r>
            <a:endParaRPr kumimoji="1" lang="en-US" altLang="zh-CN" dirty="0">
              <a:latin typeface="STXinwei" charset="-122"/>
              <a:ea typeface="STXinwei" charset="-122"/>
              <a:cs typeface="STXinwei" charset="-122"/>
            </a:endParaRPr>
          </a:p>
        </p:txBody>
      </p:sp>
    </p:spTree>
    <p:extLst>
      <p:ext uri="{BB962C8B-B14F-4D97-AF65-F5344CB8AC3E}">
        <p14:creationId xmlns:p14="http://schemas.microsoft.com/office/powerpoint/2010/main" val="354124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基于传感器</a:t>
            </a:r>
          </a:p>
        </p:txBody>
      </p:sp>
      <p:sp>
        <p:nvSpPr>
          <p:cNvPr id="5" name="文本框 4"/>
          <p:cNvSpPr txBox="1"/>
          <p:nvPr/>
        </p:nvSpPr>
        <p:spPr>
          <a:xfrm>
            <a:off x="2592925" y="2293940"/>
            <a:ext cx="9124154" cy="2246769"/>
          </a:xfrm>
          <a:prstGeom prst="rect">
            <a:avLst/>
          </a:prstGeom>
          <a:noFill/>
        </p:spPr>
        <p:txBody>
          <a:bodyPr wrap="square" rtlCol="0">
            <a:spAutoFit/>
          </a:bodyPr>
          <a:lstStyle/>
          <a:p>
            <a:r>
              <a:rPr kumimoji="1" lang="en-US" altLang="zh-CN" sz="2800" dirty="0">
                <a:latin typeface="STXinwei" charset="-122"/>
                <a:ea typeface="STXinwei" charset="-122"/>
                <a:cs typeface="STXinwei" charset="-122"/>
              </a:rPr>
              <a:t>Step1:</a:t>
            </a:r>
            <a:r>
              <a:rPr kumimoji="1" lang="zh-CN" altLang="en-US" sz="2800" dirty="0">
                <a:latin typeface="STXinwei" charset="-122"/>
                <a:ea typeface="STXinwei" charset="-122"/>
                <a:cs typeface="STXinwei" charset="-122"/>
              </a:rPr>
              <a:t>传感器收集数据（加速度传感器、重力传感器、屏幕滑动、键盘点击）</a:t>
            </a:r>
            <a:endParaRPr kumimoji="1" lang="en-US" altLang="zh-CN" sz="2800" dirty="0">
              <a:latin typeface="STXinwei" charset="-122"/>
              <a:ea typeface="STXinwei" charset="-122"/>
              <a:cs typeface="STXinwei" charset="-122"/>
            </a:endParaRPr>
          </a:p>
          <a:p>
            <a:r>
              <a:rPr kumimoji="1" lang="en-US" altLang="zh-CN" sz="2800" dirty="0">
                <a:latin typeface="STXinwei" charset="-122"/>
                <a:ea typeface="STXinwei" charset="-122"/>
                <a:cs typeface="STXinwei" charset="-122"/>
              </a:rPr>
              <a:t>Step2:</a:t>
            </a:r>
            <a:r>
              <a:rPr kumimoji="1" lang="zh-CN" altLang="en-US" sz="2800" dirty="0">
                <a:latin typeface="STXinwei" charset="-122"/>
                <a:ea typeface="STXinwei" charset="-122"/>
                <a:cs typeface="STXinwei" charset="-122"/>
              </a:rPr>
              <a:t>特征提取，主要是时域和频域特征，用滑动窗口提取特征（数学统计量、自定义特征）</a:t>
            </a:r>
            <a:endParaRPr kumimoji="1" lang="en-US" altLang="zh-CN" sz="2800" dirty="0">
              <a:latin typeface="STXinwei" charset="-122"/>
              <a:ea typeface="STXinwei" charset="-122"/>
              <a:cs typeface="STXinwei" charset="-122"/>
            </a:endParaRPr>
          </a:p>
          <a:p>
            <a:r>
              <a:rPr kumimoji="1" lang="en-US" altLang="zh-CN" sz="2800" dirty="0">
                <a:latin typeface="STXinwei" charset="-122"/>
                <a:ea typeface="STXinwei" charset="-122"/>
                <a:cs typeface="STXinwei" charset="-122"/>
              </a:rPr>
              <a:t>Step3:</a:t>
            </a:r>
            <a:r>
              <a:rPr kumimoji="1" lang="zh-CN" altLang="en-US" sz="2800" dirty="0">
                <a:latin typeface="STXinwei" charset="-122"/>
                <a:ea typeface="STXinwei" charset="-122"/>
                <a:cs typeface="STXinwei" charset="-122"/>
              </a:rPr>
              <a:t>机器学习分类（</a:t>
            </a:r>
            <a:r>
              <a:rPr kumimoji="1" lang="en-US" altLang="zh-CN" sz="2800" dirty="0">
                <a:latin typeface="STXinwei" charset="-122"/>
                <a:ea typeface="STXinwei" charset="-122"/>
                <a:cs typeface="STXinwei" charset="-122"/>
              </a:rPr>
              <a:t>SVM</a:t>
            </a:r>
            <a:r>
              <a:rPr kumimoji="1" lang="zh-CN" altLang="en-US" sz="2800" dirty="0">
                <a:latin typeface="STXinwei" charset="-122"/>
                <a:ea typeface="STXinwei" charset="-122"/>
                <a:cs typeface="STXinwei" charset="-122"/>
              </a:rPr>
              <a:t>、随机森林、主成分分析）</a:t>
            </a:r>
          </a:p>
        </p:txBody>
      </p:sp>
    </p:spTree>
    <p:extLst>
      <p:ext uri="{BB962C8B-B14F-4D97-AF65-F5344CB8AC3E}">
        <p14:creationId xmlns:p14="http://schemas.microsoft.com/office/powerpoint/2010/main" val="20221811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研究方向</a:t>
            </a:r>
          </a:p>
        </p:txBody>
      </p:sp>
      <p:sp>
        <p:nvSpPr>
          <p:cNvPr id="3" name="内容占位符 2"/>
          <p:cNvSpPr>
            <a:spLocks noGrp="1"/>
          </p:cNvSpPr>
          <p:nvPr>
            <p:ph idx="1"/>
          </p:nvPr>
        </p:nvSpPr>
        <p:spPr>
          <a:xfrm>
            <a:off x="4725737" y="2133600"/>
            <a:ext cx="2004053" cy="2704214"/>
          </a:xfrm>
        </p:spPr>
        <p:txBody>
          <a:bodyPr>
            <a:normAutofit/>
          </a:bodyPr>
          <a:lstStyle/>
          <a:p>
            <a:pPr lvl="0"/>
            <a:r>
              <a:rPr lang="zh-CN" altLang="en-US" dirty="0"/>
              <a:t>对象</a:t>
            </a:r>
            <a:endParaRPr lang="en-US" altLang="zh-CN" dirty="0"/>
          </a:p>
          <a:p>
            <a:pPr lvl="1"/>
            <a:r>
              <a:rPr lang="zh-CN" altLang="en-US" dirty="0"/>
              <a:t>儿童</a:t>
            </a:r>
            <a:endParaRPr lang="en-US" altLang="zh-CN" dirty="0"/>
          </a:p>
          <a:p>
            <a:pPr lvl="1"/>
            <a:r>
              <a:rPr lang="zh-CN" altLang="en-US" dirty="0"/>
              <a:t>老人</a:t>
            </a:r>
            <a:endParaRPr lang="en-US" altLang="zh-CN" dirty="0"/>
          </a:p>
          <a:p>
            <a:pPr lvl="1"/>
            <a:r>
              <a:rPr lang="zh-CN" altLang="en-US" dirty="0"/>
              <a:t>移动用户</a:t>
            </a:r>
            <a:endParaRPr lang="en-US" altLang="zh-CN" dirty="0"/>
          </a:p>
          <a:p>
            <a:pPr lvl="1"/>
            <a:r>
              <a:rPr lang="zh-CN" altLang="en-US" dirty="0"/>
              <a:t>特殊病</a:t>
            </a:r>
            <a:endParaRPr lang="en-US" altLang="zh-CN" dirty="0"/>
          </a:p>
          <a:p>
            <a:endParaRPr kumimoji="1" lang="zh-CN" altLang="en-US" dirty="0"/>
          </a:p>
        </p:txBody>
      </p:sp>
      <p:sp>
        <p:nvSpPr>
          <p:cNvPr id="5" name="矩形 4"/>
          <p:cNvSpPr/>
          <p:nvPr/>
        </p:nvSpPr>
        <p:spPr>
          <a:xfrm>
            <a:off x="2592925" y="2140688"/>
            <a:ext cx="2682948" cy="1959511"/>
          </a:xfrm>
          <a:prstGeom prst="rect">
            <a:avLst/>
          </a:prstGeom>
        </p:spPr>
        <p:txBody>
          <a:bodyPr wrap="square">
            <a:spAutoFit/>
          </a:bodyPr>
          <a:lstStyle/>
          <a:p>
            <a:pPr marL="342900" lvl="0" indent="-342900">
              <a:spcBef>
                <a:spcPts val="1000"/>
              </a:spcBef>
              <a:buClr>
                <a:srgbClr val="A53010"/>
              </a:buClr>
              <a:buFont typeface="Wingdings 3" charset="2"/>
              <a:buChar char=""/>
            </a:pPr>
            <a:r>
              <a:rPr lang="zh-CN" altLang="en-US" sz="2400" dirty="0">
                <a:solidFill>
                  <a:prstClr val="black">
                    <a:lumMod val="75000"/>
                    <a:lumOff val="25000"/>
                  </a:prstClr>
                </a:solidFill>
                <a:latin typeface="华文新魏" panose="02010800040101010101" pitchFamily="2" charset="-122"/>
                <a:ea typeface="华文新魏" panose="02010800040101010101" pitchFamily="2" charset="-122"/>
              </a:rPr>
              <a:t>行为</a:t>
            </a:r>
            <a:endParaRPr lang="en-US" altLang="zh-CN" sz="2400" dirty="0">
              <a:solidFill>
                <a:prstClr val="black">
                  <a:lumMod val="75000"/>
                  <a:lumOff val="25000"/>
                </a:prstClr>
              </a:solidFill>
              <a:latin typeface="华文新魏" panose="02010800040101010101" pitchFamily="2" charset="-122"/>
              <a:ea typeface="华文新魏" panose="02010800040101010101" pitchFamily="2" charset="-122"/>
            </a:endParaRPr>
          </a:p>
          <a:p>
            <a:pPr marL="742950" lvl="1" indent="-285750">
              <a:spcBef>
                <a:spcPts val="1000"/>
              </a:spcBef>
              <a:buClr>
                <a:srgbClr val="A53010"/>
              </a:buClr>
              <a:buFont typeface="Wingdings 3" charset="2"/>
              <a:buChar char=""/>
            </a:pPr>
            <a:r>
              <a:rPr lang="zh-CN" altLang="en-US" sz="1600" dirty="0">
                <a:solidFill>
                  <a:prstClr val="black">
                    <a:lumMod val="75000"/>
                    <a:lumOff val="25000"/>
                  </a:prstClr>
                </a:solidFill>
                <a:latin typeface="华文新魏" panose="02010800040101010101" pitchFamily="2" charset="-122"/>
                <a:ea typeface="华文新魏" panose="02010800040101010101" pitchFamily="2" charset="-122"/>
              </a:rPr>
              <a:t>生活</a:t>
            </a:r>
            <a:endParaRPr lang="en-US" altLang="zh-CN" sz="1600" dirty="0">
              <a:solidFill>
                <a:prstClr val="black">
                  <a:lumMod val="75000"/>
                  <a:lumOff val="25000"/>
                </a:prstClr>
              </a:solidFill>
              <a:latin typeface="华文新魏" panose="02010800040101010101" pitchFamily="2" charset="-122"/>
              <a:ea typeface="华文新魏" panose="02010800040101010101" pitchFamily="2" charset="-122"/>
            </a:endParaRPr>
          </a:p>
          <a:p>
            <a:pPr marL="742950" lvl="1" indent="-285750">
              <a:spcBef>
                <a:spcPts val="1000"/>
              </a:spcBef>
              <a:buClr>
                <a:srgbClr val="A53010"/>
              </a:buClr>
              <a:buFont typeface="Wingdings 3" charset="2"/>
              <a:buChar char=""/>
            </a:pPr>
            <a:r>
              <a:rPr lang="zh-CN" altLang="en-US" sz="1600" dirty="0">
                <a:solidFill>
                  <a:prstClr val="black">
                    <a:lumMod val="75000"/>
                    <a:lumOff val="25000"/>
                  </a:prstClr>
                </a:solidFill>
                <a:latin typeface="华文新魏" panose="02010800040101010101" pitchFamily="2" charset="-122"/>
                <a:ea typeface="华文新魏" panose="02010800040101010101" pitchFamily="2" charset="-122"/>
              </a:rPr>
              <a:t>运动</a:t>
            </a:r>
            <a:endParaRPr lang="en-US" altLang="zh-CN" sz="1600" dirty="0">
              <a:solidFill>
                <a:prstClr val="black">
                  <a:lumMod val="75000"/>
                  <a:lumOff val="25000"/>
                </a:prstClr>
              </a:solidFill>
              <a:latin typeface="华文新魏" panose="02010800040101010101" pitchFamily="2" charset="-122"/>
              <a:ea typeface="华文新魏" panose="02010800040101010101" pitchFamily="2" charset="-122"/>
            </a:endParaRPr>
          </a:p>
          <a:p>
            <a:pPr marL="742950" lvl="1" indent="-285750">
              <a:spcBef>
                <a:spcPts val="1000"/>
              </a:spcBef>
              <a:buClr>
                <a:srgbClr val="A53010"/>
              </a:buClr>
              <a:buFont typeface="Wingdings 3" charset="2"/>
              <a:buChar char=""/>
            </a:pPr>
            <a:r>
              <a:rPr lang="zh-CN" altLang="en-US" sz="1600" dirty="0">
                <a:solidFill>
                  <a:prstClr val="black">
                    <a:lumMod val="75000"/>
                    <a:lumOff val="25000"/>
                  </a:prstClr>
                </a:solidFill>
                <a:latin typeface="华文新魏" panose="02010800040101010101" pitchFamily="2" charset="-122"/>
                <a:ea typeface="华文新魏" panose="02010800040101010101" pitchFamily="2" charset="-122"/>
              </a:rPr>
              <a:t>社交</a:t>
            </a:r>
            <a:endParaRPr lang="en-US" altLang="zh-CN" sz="1600" dirty="0">
              <a:solidFill>
                <a:prstClr val="black">
                  <a:lumMod val="75000"/>
                  <a:lumOff val="25000"/>
                </a:prstClr>
              </a:solidFill>
              <a:latin typeface="华文新魏" panose="02010800040101010101" pitchFamily="2" charset="-122"/>
              <a:ea typeface="华文新魏" panose="02010800040101010101" pitchFamily="2" charset="-122"/>
            </a:endParaRPr>
          </a:p>
          <a:p>
            <a:pPr marL="742950" lvl="1" indent="-285750">
              <a:spcBef>
                <a:spcPts val="1000"/>
              </a:spcBef>
              <a:buClr>
                <a:srgbClr val="A53010"/>
              </a:buClr>
              <a:buFont typeface="Wingdings 3" charset="2"/>
              <a:buChar char=""/>
            </a:pPr>
            <a:r>
              <a:rPr lang="zh-CN" altLang="en-US" sz="1600" dirty="0">
                <a:solidFill>
                  <a:prstClr val="black">
                    <a:lumMod val="75000"/>
                    <a:lumOff val="25000"/>
                  </a:prstClr>
                </a:solidFill>
                <a:latin typeface="华文新魏" panose="02010800040101010101" pitchFamily="2" charset="-122"/>
                <a:ea typeface="华文新魏" panose="02010800040101010101" pitchFamily="2" charset="-122"/>
              </a:rPr>
              <a:t>健康</a:t>
            </a:r>
            <a:endParaRPr lang="en-US" altLang="zh-CN" sz="1600" dirty="0">
              <a:solidFill>
                <a:prstClr val="black">
                  <a:lumMod val="75000"/>
                  <a:lumOff val="25000"/>
                </a:prstClr>
              </a:solidFill>
              <a:latin typeface="华文新魏" panose="02010800040101010101" pitchFamily="2" charset="-122"/>
              <a:ea typeface="华文新魏" panose="02010800040101010101" pitchFamily="2" charset="-122"/>
            </a:endParaRPr>
          </a:p>
        </p:txBody>
      </p:sp>
      <p:sp>
        <p:nvSpPr>
          <p:cNvPr id="6" name="矩形 5"/>
          <p:cNvSpPr/>
          <p:nvPr/>
        </p:nvSpPr>
        <p:spPr>
          <a:xfrm>
            <a:off x="7048768" y="2133600"/>
            <a:ext cx="2275367" cy="1210588"/>
          </a:xfrm>
          <a:prstGeom prst="rect">
            <a:avLst/>
          </a:prstGeom>
        </p:spPr>
        <p:txBody>
          <a:bodyPr wrap="square">
            <a:spAutoFit/>
          </a:bodyPr>
          <a:lstStyle/>
          <a:p>
            <a:pPr marL="342900" lvl="0" indent="-342900">
              <a:spcBef>
                <a:spcPts val="1000"/>
              </a:spcBef>
              <a:buClr>
                <a:srgbClr val="A53010"/>
              </a:buClr>
              <a:buFont typeface="Wingdings 3" charset="2"/>
              <a:buChar char=""/>
            </a:pPr>
            <a:r>
              <a:rPr lang="zh-CN" altLang="en-US" sz="2400" dirty="0">
                <a:solidFill>
                  <a:prstClr val="black">
                    <a:lumMod val="75000"/>
                    <a:lumOff val="25000"/>
                  </a:prstClr>
                </a:solidFill>
                <a:latin typeface="华文新魏" panose="02010800040101010101" pitchFamily="2" charset="-122"/>
                <a:ea typeface="华文新魏" panose="02010800040101010101" pitchFamily="2" charset="-122"/>
              </a:rPr>
              <a:t>模型</a:t>
            </a:r>
            <a:endParaRPr lang="en-US" altLang="zh-CN" sz="2400" dirty="0">
              <a:solidFill>
                <a:prstClr val="black">
                  <a:lumMod val="75000"/>
                  <a:lumOff val="25000"/>
                </a:prstClr>
              </a:solidFill>
              <a:latin typeface="华文新魏" panose="02010800040101010101" pitchFamily="2" charset="-122"/>
              <a:ea typeface="华文新魏" panose="02010800040101010101" pitchFamily="2" charset="-122"/>
            </a:endParaRPr>
          </a:p>
          <a:p>
            <a:pPr marL="742950" lvl="1" indent="-285750">
              <a:spcBef>
                <a:spcPts val="1000"/>
              </a:spcBef>
              <a:buClr>
                <a:srgbClr val="A53010"/>
              </a:buClr>
              <a:buFont typeface="Wingdings 3" charset="2"/>
              <a:buChar char=""/>
            </a:pPr>
            <a:r>
              <a:rPr lang="zh-CN" altLang="en-US" sz="1600" dirty="0">
                <a:solidFill>
                  <a:prstClr val="black">
                    <a:lumMod val="75000"/>
                    <a:lumOff val="25000"/>
                  </a:prstClr>
                </a:solidFill>
                <a:latin typeface="华文新魏" panose="02010800040101010101" pitchFamily="2" charset="-122"/>
                <a:ea typeface="华文新魏" panose="02010800040101010101" pitchFamily="2" charset="-122"/>
              </a:rPr>
              <a:t>新算法</a:t>
            </a:r>
            <a:endParaRPr lang="en-US" altLang="zh-CN" sz="1600" dirty="0">
              <a:solidFill>
                <a:prstClr val="black">
                  <a:lumMod val="75000"/>
                  <a:lumOff val="25000"/>
                </a:prstClr>
              </a:solidFill>
              <a:latin typeface="华文新魏" panose="02010800040101010101" pitchFamily="2" charset="-122"/>
              <a:ea typeface="华文新魏" panose="02010800040101010101" pitchFamily="2" charset="-122"/>
            </a:endParaRPr>
          </a:p>
          <a:p>
            <a:pPr marL="742950" lvl="1" indent="-285750">
              <a:spcBef>
                <a:spcPts val="1000"/>
              </a:spcBef>
              <a:buClr>
                <a:srgbClr val="A53010"/>
              </a:buClr>
              <a:buFont typeface="Wingdings 3" charset="2"/>
              <a:buChar char=""/>
            </a:pPr>
            <a:r>
              <a:rPr lang="zh-CN" altLang="en-US" sz="1600" dirty="0">
                <a:solidFill>
                  <a:prstClr val="black">
                    <a:lumMod val="75000"/>
                    <a:lumOff val="25000"/>
                  </a:prstClr>
                </a:solidFill>
                <a:latin typeface="华文新魏" panose="02010800040101010101" pitchFamily="2" charset="-122"/>
                <a:ea typeface="华文新魏" panose="02010800040101010101" pitchFamily="2" charset="-122"/>
              </a:rPr>
              <a:t>改进</a:t>
            </a:r>
          </a:p>
        </p:txBody>
      </p:sp>
    </p:spTree>
    <p:extLst>
      <p:ext uri="{BB962C8B-B14F-4D97-AF65-F5344CB8AC3E}">
        <p14:creationId xmlns:p14="http://schemas.microsoft.com/office/powerpoint/2010/main" val="17856320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研究方向</a:t>
            </a:r>
            <a:r>
              <a:rPr kumimoji="1" lang="en-US" altLang="zh-CN" dirty="0"/>
              <a:t>-</a:t>
            </a:r>
            <a:r>
              <a:rPr kumimoji="1" lang="zh-CN" altLang="en-US" dirty="0"/>
              <a:t>行为</a:t>
            </a:r>
          </a:p>
        </p:txBody>
      </p:sp>
      <p:sp>
        <p:nvSpPr>
          <p:cNvPr id="3" name="内容占位符 2"/>
          <p:cNvSpPr>
            <a:spLocks noGrp="1"/>
          </p:cNvSpPr>
          <p:nvPr>
            <p:ph idx="1"/>
          </p:nvPr>
        </p:nvSpPr>
        <p:spPr>
          <a:xfrm>
            <a:off x="2589212" y="1329069"/>
            <a:ext cx="8915400" cy="4944139"/>
          </a:xfrm>
        </p:spPr>
        <p:txBody>
          <a:bodyPr>
            <a:normAutofit fontScale="92500" lnSpcReduction="20000"/>
          </a:bodyPr>
          <a:lstStyle/>
          <a:p>
            <a:r>
              <a:rPr kumimoji="1" lang="zh-CN" altLang="en-US" dirty="0"/>
              <a:t>生活</a:t>
            </a:r>
            <a:endParaRPr kumimoji="1" lang="en-US" altLang="zh-CN" dirty="0"/>
          </a:p>
          <a:p>
            <a:pPr lvl="1"/>
            <a:r>
              <a:rPr lang="zh-CN" altLang="en-US" dirty="0"/>
              <a:t>利用通话记录等判断人的情绪</a:t>
            </a:r>
            <a:r>
              <a:rPr lang="en-US" altLang="zh-CN" dirty="0"/>
              <a:t>(</a:t>
            </a:r>
            <a:r>
              <a:rPr lang="en-US" altLang="zh-CN" dirty="0" err="1"/>
              <a:t>LiKamWa</a:t>
            </a:r>
            <a:r>
              <a:rPr lang="en-US" altLang="zh-CN" dirty="0"/>
              <a:t> et al.,2013)</a:t>
            </a:r>
            <a:endParaRPr lang="zh-CN" altLang="en-US" dirty="0"/>
          </a:p>
          <a:p>
            <a:pPr lvl="1"/>
            <a:r>
              <a:rPr lang="zh-CN" altLang="en-US" dirty="0"/>
              <a:t>通过声音对喉咙（吃、喝、说话、笑等）进行分类</a:t>
            </a:r>
            <a:r>
              <a:rPr lang="en-US" altLang="zh-CN" dirty="0"/>
              <a:t>(</a:t>
            </a:r>
            <a:r>
              <a:rPr lang="en-US" altLang="zh-CN" dirty="0" err="1"/>
              <a:t>Yatani</a:t>
            </a:r>
            <a:r>
              <a:rPr lang="en-US" altLang="zh-CN" dirty="0"/>
              <a:t> et al.,2012)</a:t>
            </a:r>
            <a:endParaRPr lang="zh-CN" altLang="en-US" dirty="0"/>
          </a:p>
          <a:p>
            <a:pPr lvl="1"/>
            <a:r>
              <a:rPr lang="zh-CN" altLang="en-US" dirty="0"/>
              <a:t>智能椅子，通过扶手和椅背检测心跳和呼吸的频率</a:t>
            </a:r>
            <a:r>
              <a:rPr lang="en-US" altLang="zh-CN" dirty="0"/>
              <a:t>(Griffiths et al.,2014)</a:t>
            </a:r>
            <a:endParaRPr kumimoji="1" lang="en-US" altLang="zh-CN" dirty="0"/>
          </a:p>
          <a:p>
            <a:r>
              <a:rPr kumimoji="1" lang="zh-CN" altLang="en-US" dirty="0"/>
              <a:t>运动</a:t>
            </a:r>
            <a:endParaRPr kumimoji="1" lang="en-US" altLang="zh-CN" dirty="0"/>
          </a:p>
          <a:p>
            <a:pPr lvl="1"/>
            <a:r>
              <a:rPr lang="en-US" altLang="zh-CN" dirty="0"/>
              <a:t>RFID</a:t>
            </a:r>
            <a:r>
              <a:rPr lang="zh-CN" altLang="en-US" dirty="0"/>
              <a:t>进行基于位置的行为识别</a:t>
            </a:r>
            <a:r>
              <a:rPr lang="en-US" altLang="zh-CN" dirty="0"/>
              <a:t>(</a:t>
            </a:r>
            <a:r>
              <a:rPr lang="en-US" altLang="zh-CN" dirty="0" err="1"/>
              <a:t>Ranjan</a:t>
            </a:r>
            <a:r>
              <a:rPr lang="en-US" altLang="zh-CN" dirty="0"/>
              <a:t> et al.,2012)</a:t>
            </a:r>
            <a:endParaRPr lang="zh-CN" altLang="en-US" dirty="0"/>
          </a:p>
          <a:p>
            <a:pPr lvl="1"/>
            <a:r>
              <a:rPr lang="zh-CN" altLang="en-US" dirty="0"/>
              <a:t>用智能手机进行步态鉴别，进而检测喝酒的时间</a:t>
            </a:r>
            <a:r>
              <a:rPr lang="en-US" altLang="zh-CN" dirty="0"/>
              <a:t>(Kao et al.,2012)</a:t>
            </a:r>
            <a:endParaRPr kumimoji="1" lang="en-US" altLang="zh-CN" dirty="0"/>
          </a:p>
          <a:p>
            <a:r>
              <a:rPr kumimoji="1" lang="zh-CN" altLang="en-US" dirty="0"/>
              <a:t>社交</a:t>
            </a:r>
            <a:endParaRPr kumimoji="1" lang="en-US" altLang="zh-CN" dirty="0"/>
          </a:p>
          <a:p>
            <a:pPr lvl="1"/>
            <a:r>
              <a:rPr lang="zh-CN" altLang="en-US" dirty="0"/>
              <a:t>多种传感器感知群体行为，进行层次化聚类</a:t>
            </a:r>
            <a:r>
              <a:rPr lang="en-US" altLang="zh-CN" dirty="0"/>
              <a:t>(</a:t>
            </a:r>
            <a:r>
              <a:rPr lang="en-US" altLang="zh-CN" dirty="0" err="1">
                <a:solidFill>
                  <a:schemeClr val="tx2"/>
                </a:solidFill>
              </a:rPr>
              <a:t>Kjærgaard</a:t>
            </a:r>
            <a:r>
              <a:rPr lang="en-US" altLang="zh-CN" dirty="0">
                <a:solidFill>
                  <a:schemeClr val="tx2"/>
                </a:solidFill>
              </a:rPr>
              <a:t> et al.,2012</a:t>
            </a:r>
            <a:r>
              <a:rPr lang="en-US" altLang="zh-CN" dirty="0"/>
              <a:t>)</a:t>
            </a:r>
            <a:endParaRPr lang="zh-CN" altLang="en-US" dirty="0"/>
          </a:p>
          <a:p>
            <a:pPr lvl="1"/>
            <a:r>
              <a:rPr lang="zh-CN" altLang="en-US" dirty="0"/>
              <a:t>生理学传感器帮助发现儿童社交行为</a:t>
            </a:r>
            <a:r>
              <a:rPr lang="en-US" altLang="zh-CN" dirty="0"/>
              <a:t>(Hernandez et al.,2014)</a:t>
            </a:r>
            <a:endParaRPr kumimoji="1" lang="en-US" altLang="zh-CN" dirty="0"/>
          </a:p>
          <a:p>
            <a:r>
              <a:rPr kumimoji="1" lang="zh-CN" altLang="en-US" dirty="0"/>
              <a:t>健康</a:t>
            </a:r>
            <a:endParaRPr kumimoji="1" lang="en-US" altLang="zh-CN" dirty="0"/>
          </a:p>
          <a:p>
            <a:pPr lvl="1"/>
            <a:r>
              <a:rPr lang="zh-CN" altLang="en-US" dirty="0"/>
              <a:t>智能手机检测心率失常、睡眠窒息</a:t>
            </a:r>
            <a:r>
              <a:rPr lang="en-US" altLang="zh-CN" dirty="0"/>
              <a:t>(Park et al.,2014;Zhang et al.,2015)</a:t>
            </a:r>
            <a:endParaRPr lang="zh-CN" altLang="en-US" dirty="0"/>
          </a:p>
          <a:p>
            <a:pPr lvl="1"/>
            <a:r>
              <a:rPr lang="zh-CN" altLang="en-US" dirty="0"/>
              <a:t>用手机麦克风检测人体肺的功能</a:t>
            </a:r>
            <a:r>
              <a:rPr lang="en-US" altLang="zh-CN" dirty="0"/>
              <a:t>(Larson et al.,2012)</a:t>
            </a:r>
            <a:endParaRPr lang="zh-CN" altLang="en-US" dirty="0"/>
          </a:p>
          <a:p>
            <a:pPr lvl="1"/>
            <a:r>
              <a:rPr lang="zh-CN" altLang="en-US" dirty="0"/>
              <a:t>通过麦克风来检测人是否有</a:t>
            </a:r>
            <a:r>
              <a:rPr lang="en-US" altLang="zh-CN" dirty="0"/>
              <a:t>stress(Lu et al.,2012)</a:t>
            </a:r>
            <a:endParaRPr lang="zh-CN" altLang="en-US" dirty="0"/>
          </a:p>
          <a:p>
            <a:endParaRPr kumimoji="1" lang="zh-CN" altLang="en-US" dirty="0"/>
          </a:p>
        </p:txBody>
      </p:sp>
    </p:spTree>
    <p:extLst>
      <p:ext uri="{BB962C8B-B14F-4D97-AF65-F5344CB8AC3E}">
        <p14:creationId xmlns:p14="http://schemas.microsoft.com/office/powerpoint/2010/main" val="464495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研究方向</a:t>
            </a:r>
            <a:r>
              <a:rPr kumimoji="1" lang="en-US" altLang="zh-CN" dirty="0"/>
              <a:t>-</a:t>
            </a:r>
            <a:r>
              <a:rPr kumimoji="1" lang="zh-CN" altLang="en-US" dirty="0"/>
              <a:t>对象</a:t>
            </a:r>
          </a:p>
        </p:txBody>
      </p:sp>
      <p:sp>
        <p:nvSpPr>
          <p:cNvPr id="3" name="内容占位符 2"/>
          <p:cNvSpPr>
            <a:spLocks noGrp="1"/>
          </p:cNvSpPr>
          <p:nvPr>
            <p:ph idx="1"/>
          </p:nvPr>
        </p:nvSpPr>
        <p:spPr>
          <a:xfrm>
            <a:off x="2589212" y="1531088"/>
            <a:ext cx="8915400" cy="4380134"/>
          </a:xfrm>
        </p:spPr>
        <p:txBody>
          <a:bodyPr>
            <a:normAutofit fontScale="92500" lnSpcReduction="10000"/>
          </a:bodyPr>
          <a:lstStyle/>
          <a:p>
            <a:r>
              <a:rPr kumimoji="1" lang="zh-CN" altLang="en-US" dirty="0"/>
              <a:t>老人</a:t>
            </a:r>
            <a:endParaRPr kumimoji="1" lang="en-US" altLang="zh-CN" dirty="0"/>
          </a:p>
          <a:p>
            <a:pPr lvl="1"/>
            <a:r>
              <a:rPr lang="zh-CN" altLang="en-US" dirty="0"/>
              <a:t>用一个可穿戴的基于投影的设备来监测老人的步态</a:t>
            </a:r>
            <a:r>
              <a:rPr lang="en-US" altLang="zh-CN" dirty="0"/>
              <a:t>(Murata et al.,2013)</a:t>
            </a:r>
            <a:endParaRPr lang="zh-CN" altLang="en-US" dirty="0"/>
          </a:p>
          <a:p>
            <a:pPr lvl="1"/>
            <a:r>
              <a:rPr lang="zh-CN" altLang="en-US" dirty="0"/>
              <a:t>多模型感知系统检测老人跌倒</a:t>
            </a:r>
            <a:r>
              <a:rPr lang="en-US" altLang="zh-CN" dirty="0"/>
              <a:t>(Shih et al.,2015)</a:t>
            </a:r>
            <a:endParaRPr kumimoji="1" lang="en-US" altLang="zh-CN" dirty="0"/>
          </a:p>
          <a:p>
            <a:r>
              <a:rPr kumimoji="1" lang="zh-CN" altLang="en-US" dirty="0"/>
              <a:t>儿童</a:t>
            </a:r>
            <a:endParaRPr kumimoji="1" lang="en-US" altLang="zh-CN" dirty="0"/>
          </a:p>
          <a:p>
            <a:pPr lvl="1"/>
            <a:r>
              <a:rPr lang="zh-CN" altLang="en-US" dirty="0"/>
              <a:t>用手机判断新生儿黄疸</a:t>
            </a:r>
            <a:r>
              <a:rPr lang="en-US" altLang="zh-CN" dirty="0"/>
              <a:t>(</a:t>
            </a:r>
            <a:r>
              <a:rPr lang="en-US" altLang="zh-CN" dirty="0" err="1"/>
              <a:t>Greef</a:t>
            </a:r>
            <a:r>
              <a:rPr lang="en-US" altLang="zh-CN" dirty="0"/>
              <a:t> et al.,2014)</a:t>
            </a:r>
            <a:endParaRPr lang="zh-CN" altLang="en-US" dirty="0"/>
          </a:p>
          <a:p>
            <a:pPr lvl="1"/>
            <a:r>
              <a:rPr lang="zh-CN" altLang="en-US" dirty="0"/>
              <a:t>传感器检测新生儿的脑中风</a:t>
            </a:r>
            <a:r>
              <a:rPr lang="en-US" altLang="zh-CN" dirty="0"/>
              <a:t>(Fan et al.,2012)</a:t>
            </a:r>
            <a:endParaRPr kumimoji="1" lang="en-US" altLang="zh-CN" dirty="0"/>
          </a:p>
          <a:p>
            <a:r>
              <a:rPr kumimoji="1" lang="zh-CN" altLang="en-US" dirty="0"/>
              <a:t>移动用户</a:t>
            </a:r>
            <a:endParaRPr kumimoji="1" lang="en-US" altLang="zh-CN" dirty="0"/>
          </a:p>
          <a:p>
            <a:pPr lvl="1"/>
            <a:r>
              <a:rPr lang="zh-CN" altLang="en-US" dirty="0"/>
              <a:t>手机传感器用语音、应用交互等判断对内容的喜好</a:t>
            </a:r>
            <a:r>
              <a:rPr lang="en-US" altLang="zh-CN" dirty="0"/>
              <a:t>(</a:t>
            </a:r>
            <a:r>
              <a:rPr lang="en-US" altLang="zh-CN" dirty="0" err="1"/>
              <a:t>Bao</a:t>
            </a:r>
            <a:r>
              <a:rPr lang="en-US" altLang="zh-CN" dirty="0"/>
              <a:t> et al.,2013)</a:t>
            </a:r>
            <a:endParaRPr lang="zh-CN" altLang="en-US" dirty="0"/>
          </a:p>
          <a:p>
            <a:pPr lvl="1"/>
            <a:r>
              <a:rPr lang="zh-CN" altLang="en-US" dirty="0"/>
              <a:t>用手机麦克风理解对话情景</a:t>
            </a:r>
            <a:r>
              <a:rPr lang="en-US" altLang="zh-CN" dirty="0"/>
              <a:t>(Sun et al.,2012)</a:t>
            </a:r>
            <a:endParaRPr kumimoji="1" lang="en-US" altLang="zh-CN" dirty="0"/>
          </a:p>
          <a:p>
            <a:r>
              <a:rPr kumimoji="1" lang="zh-CN" altLang="en-US" dirty="0"/>
              <a:t>特殊病</a:t>
            </a:r>
            <a:endParaRPr kumimoji="1" lang="en-US" altLang="zh-CN" dirty="0"/>
          </a:p>
          <a:p>
            <a:pPr lvl="1"/>
            <a:r>
              <a:rPr lang="zh-CN" altLang="en-US" dirty="0"/>
              <a:t>用</a:t>
            </a:r>
            <a:r>
              <a:rPr lang="en-US" altLang="zh-CN" dirty="0"/>
              <a:t>Google Glass</a:t>
            </a:r>
            <a:r>
              <a:rPr lang="zh-CN" altLang="en-US" dirty="0"/>
              <a:t>帮助认知</a:t>
            </a:r>
            <a:r>
              <a:rPr lang="en-US" altLang="zh-CN" dirty="0"/>
              <a:t>(Ha et al.,2014)</a:t>
            </a:r>
            <a:endParaRPr lang="zh-CN" altLang="en-US" dirty="0"/>
          </a:p>
          <a:p>
            <a:pPr lvl="1"/>
            <a:r>
              <a:rPr lang="zh-CN" altLang="en-US" dirty="0"/>
              <a:t>给孩子佩戴</a:t>
            </a:r>
            <a:r>
              <a:rPr lang="en-US" altLang="zh-CN" dirty="0"/>
              <a:t>camera</a:t>
            </a:r>
            <a:r>
              <a:rPr lang="zh-CN" altLang="en-US" dirty="0"/>
              <a:t>，了解自闭症行为</a:t>
            </a:r>
            <a:r>
              <a:rPr lang="en-US" altLang="zh-CN" dirty="0"/>
              <a:t>(</a:t>
            </a:r>
            <a:r>
              <a:rPr lang="en-US" altLang="zh-CN" dirty="0" err="1"/>
              <a:t>Marcu</a:t>
            </a:r>
            <a:r>
              <a:rPr lang="en-US" altLang="zh-CN" dirty="0"/>
              <a:t> et al.,2012)</a:t>
            </a:r>
            <a:endParaRPr lang="zh-CN" altLang="en-US" dirty="0"/>
          </a:p>
          <a:p>
            <a:endParaRPr kumimoji="1" lang="zh-CN" altLang="en-US" dirty="0"/>
          </a:p>
        </p:txBody>
      </p:sp>
    </p:spTree>
    <p:extLst>
      <p:ext uri="{BB962C8B-B14F-4D97-AF65-F5344CB8AC3E}">
        <p14:creationId xmlns:p14="http://schemas.microsoft.com/office/powerpoint/2010/main" val="14944384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研究方向</a:t>
            </a:r>
            <a:r>
              <a:rPr kumimoji="1" lang="en-US" altLang="zh-CN" dirty="0"/>
              <a:t>-</a:t>
            </a:r>
            <a:r>
              <a:rPr kumimoji="1" lang="zh-CN" altLang="en-US" dirty="0"/>
              <a:t>模型</a:t>
            </a:r>
          </a:p>
        </p:txBody>
      </p:sp>
      <p:sp>
        <p:nvSpPr>
          <p:cNvPr id="3" name="内容占位符 2"/>
          <p:cNvSpPr>
            <a:spLocks noGrp="1"/>
          </p:cNvSpPr>
          <p:nvPr>
            <p:ph idx="1"/>
          </p:nvPr>
        </p:nvSpPr>
        <p:spPr>
          <a:xfrm>
            <a:off x="2589212" y="2020185"/>
            <a:ext cx="8808890" cy="3987209"/>
          </a:xfrm>
        </p:spPr>
        <p:txBody>
          <a:bodyPr>
            <a:normAutofit/>
          </a:bodyPr>
          <a:lstStyle/>
          <a:p>
            <a:r>
              <a:rPr kumimoji="1" lang="zh-CN" altLang="en-US" dirty="0"/>
              <a:t>新算法</a:t>
            </a:r>
            <a:endParaRPr kumimoji="1" lang="en-US" altLang="zh-CN" dirty="0"/>
          </a:p>
          <a:p>
            <a:pPr lvl="1"/>
            <a:r>
              <a:rPr lang="zh-CN" altLang="en-US" dirty="0"/>
              <a:t>新的算法，用来检测移动设备相对于人体的位置</a:t>
            </a:r>
            <a:r>
              <a:rPr lang="en-US" altLang="zh-CN" dirty="0"/>
              <a:t>(Shi et al.,2011)</a:t>
            </a:r>
            <a:endParaRPr lang="zh-CN" altLang="en-US" dirty="0"/>
          </a:p>
          <a:p>
            <a:pPr lvl="1"/>
            <a:r>
              <a:rPr lang="zh-CN" altLang="en-US" dirty="0"/>
              <a:t>语义属性为基础来识别未知的活动</a:t>
            </a:r>
            <a:r>
              <a:rPr lang="en-US" altLang="zh-CN" dirty="0"/>
              <a:t>(Cheng et al.,2013)</a:t>
            </a:r>
            <a:endParaRPr lang="zh-CN" altLang="en-US" dirty="0"/>
          </a:p>
          <a:p>
            <a:pPr lvl="1"/>
            <a:r>
              <a:rPr lang="zh-CN" altLang="en-US" dirty="0"/>
              <a:t>通过语义来识别人的日常行动</a:t>
            </a:r>
            <a:r>
              <a:rPr lang="en-US" altLang="zh-CN" dirty="0"/>
              <a:t>(</a:t>
            </a:r>
            <a:r>
              <a:rPr lang="en-US" altLang="zh-CN" dirty="0" err="1"/>
              <a:t>Hoque</a:t>
            </a:r>
            <a:r>
              <a:rPr lang="en-US" altLang="zh-CN" dirty="0"/>
              <a:t> et al.,2012)</a:t>
            </a:r>
            <a:endParaRPr lang="zh-CN" altLang="en-US" dirty="0"/>
          </a:p>
          <a:p>
            <a:pPr lvl="1"/>
            <a:r>
              <a:rPr lang="zh-CN" altLang="en-US" dirty="0"/>
              <a:t>利用一个概率模型感知多层次的人物行为</a:t>
            </a:r>
            <a:r>
              <a:rPr lang="en-US" altLang="zh-CN" dirty="0"/>
              <a:t>(</a:t>
            </a:r>
            <a:r>
              <a:rPr lang="en-US" altLang="zh-CN" dirty="0" err="1"/>
              <a:t>Helaoui</a:t>
            </a:r>
            <a:r>
              <a:rPr lang="en-US" altLang="zh-CN" dirty="0"/>
              <a:t> et al.,2013)</a:t>
            </a:r>
            <a:endParaRPr kumimoji="1" lang="en-US" altLang="zh-CN" dirty="0"/>
          </a:p>
          <a:p>
            <a:r>
              <a:rPr kumimoji="1" lang="zh-CN" altLang="en-US" dirty="0"/>
              <a:t>改进</a:t>
            </a:r>
            <a:endParaRPr kumimoji="1" lang="en-US" altLang="zh-CN" dirty="0"/>
          </a:p>
          <a:p>
            <a:pPr lvl="1"/>
            <a:r>
              <a:rPr lang="zh-CN" altLang="en-US" dirty="0"/>
              <a:t>使用分布式系统加快行为识别的数据处理速度</a:t>
            </a:r>
            <a:r>
              <a:rPr lang="en-US" altLang="en-US" dirty="0"/>
              <a:t>(Kawaguchi et al.,2011)</a:t>
            </a:r>
            <a:endParaRPr lang="zh-CN" altLang="en-US" dirty="0"/>
          </a:p>
          <a:p>
            <a:pPr lvl="1"/>
            <a:r>
              <a:rPr lang="zh-CN" altLang="en-US" dirty="0"/>
              <a:t>多种机器学习算法来进行多传感器的行为识别</a:t>
            </a:r>
            <a:r>
              <a:rPr lang="en-US" altLang="zh-CN" dirty="0"/>
              <a:t>(Uchida et al.,2012)</a:t>
            </a:r>
            <a:endParaRPr lang="zh-CN" altLang="en-US" dirty="0"/>
          </a:p>
          <a:p>
            <a:pPr lvl="1"/>
            <a:r>
              <a:rPr lang="zh-CN" altLang="zh-CN" dirty="0"/>
              <a:t>检测运动数据中的变点来缩短机器学习反应的时间</a:t>
            </a:r>
            <a:r>
              <a:rPr lang="en-US" altLang="zh-CN" dirty="0"/>
              <a:t>(Ohmura et al.,2011)</a:t>
            </a:r>
            <a:endParaRPr lang="zh-CN" altLang="en-US" dirty="0"/>
          </a:p>
          <a:p>
            <a:endParaRPr kumimoji="1" lang="zh-CN" altLang="en-US" dirty="0"/>
          </a:p>
        </p:txBody>
      </p:sp>
    </p:spTree>
    <p:extLst>
      <p:ext uri="{BB962C8B-B14F-4D97-AF65-F5344CB8AC3E}">
        <p14:creationId xmlns:p14="http://schemas.microsoft.com/office/powerpoint/2010/main" val="84361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自己的总结</a:t>
            </a:r>
          </a:p>
        </p:txBody>
      </p:sp>
      <p:pic>
        <p:nvPicPr>
          <p:cNvPr id="4" name="内容占位符 3"/>
          <p:cNvPicPr>
            <a:picLocks noGrp="1" noChangeAspect="1"/>
          </p:cNvPicPr>
          <p:nvPr>
            <p:ph idx="1"/>
          </p:nvPr>
        </p:nvPicPr>
        <p:blipFill>
          <a:blip r:embed="rId2"/>
          <a:stretch>
            <a:fillRect/>
          </a:stretch>
        </p:blipFill>
        <p:spPr>
          <a:xfrm>
            <a:off x="6339979" y="281514"/>
            <a:ext cx="3658786" cy="6294972"/>
          </a:xfrm>
          <a:prstGeom prst="rect">
            <a:avLst/>
          </a:prstGeom>
        </p:spPr>
      </p:pic>
    </p:spTree>
    <p:extLst>
      <p:ext uri="{BB962C8B-B14F-4D97-AF65-F5344CB8AC3E}">
        <p14:creationId xmlns:p14="http://schemas.microsoft.com/office/powerpoint/2010/main" val="581834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846979-ACCE-48D3-92DB-671B1D53B6E3}"/>
              </a:ext>
            </a:extLst>
          </p:cNvPr>
          <p:cNvSpPr>
            <a:spLocks noGrp="1"/>
          </p:cNvSpPr>
          <p:nvPr>
            <p:ph type="title"/>
          </p:nvPr>
        </p:nvSpPr>
        <p:spPr/>
        <p:txBody>
          <a:bodyPr/>
          <a:lstStyle/>
          <a:p>
            <a:r>
              <a:rPr lang="zh-CN" altLang="en-US" dirty="0"/>
              <a:t>内容概要</a:t>
            </a:r>
          </a:p>
        </p:txBody>
      </p:sp>
      <p:sp>
        <p:nvSpPr>
          <p:cNvPr id="3" name="内容占位符 2">
            <a:extLst>
              <a:ext uri="{FF2B5EF4-FFF2-40B4-BE49-F238E27FC236}">
                <a16:creationId xmlns:a16="http://schemas.microsoft.com/office/drawing/2014/main" id="{FC643B1C-D4E3-4570-9C8B-95BB4366A6F6}"/>
              </a:ext>
            </a:extLst>
          </p:cNvPr>
          <p:cNvSpPr>
            <a:spLocks noGrp="1"/>
          </p:cNvSpPr>
          <p:nvPr>
            <p:ph idx="1"/>
          </p:nvPr>
        </p:nvSpPr>
        <p:spPr/>
        <p:txBody>
          <a:bodyPr/>
          <a:lstStyle/>
          <a:p>
            <a:r>
              <a:rPr lang="zh-CN" altLang="en-US" dirty="0"/>
              <a:t>动作识别简介（</a:t>
            </a:r>
            <a:r>
              <a:rPr lang="en-US" altLang="zh-CN" dirty="0"/>
              <a:t>10%</a:t>
            </a:r>
            <a:r>
              <a:rPr lang="zh-CN" altLang="en-US" dirty="0"/>
              <a:t>）</a:t>
            </a:r>
            <a:endParaRPr lang="en-US" altLang="zh-CN" dirty="0"/>
          </a:p>
          <a:p>
            <a:r>
              <a:rPr lang="zh-CN" altLang="en-US" dirty="0"/>
              <a:t>相关文献概述与分类（</a:t>
            </a:r>
            <a:r>
              <a:rPr lang="en-US" altLang="zh-CN" dirty="0"/>
              <a:t>5%</a:t>
            </a:r>
            <a:r>
              <a:rPr lang="zh-CN" altLang="en-US" dirty="0"/>
              <a:t>）</a:t>
            </a:r>
            <a:endParaRPr lang="en-US" altLang="zh-CN" dirty="0"/>
          </a:p>
          <a:p>
            <a:r>
              <a:rPr lang="zh-CN" altLang="en-US" dirty="0"/>
              <a:t>若干相关文献详解（</a:t>
            </a:r>
            <a:r>
              <a:rPr lang="en-US" altLang="zh-CN" dirty="0"/>
              <a:t>50%</a:t>
            </a:r>
            <a:r>
              <a:rPr lang="zh-CN" altLang="en-US" dirty="0"/>
              <a:t>）</a:t>
            </a:r>
            <a:endParaRPr lang="en-US" altLang="zh-CN" dirty="0"/>
          </a:p>
          <a:p>
            <a:r>
              <a:rPr lang="zh-CN" altLang="en-US" dirty="0"/>
              <a:t>杂七杂八（</a:t>
            </a:r>
            <a:r>
              <a:rPr lang="en-US" altLang="zh-CN" dirty="0"/>
              <a:t>30%</a:t>
            </a:r>
            <a:r>
              <a:rPr lang="zh-CN" altLang="en-US" dirty="0"/>
              <a:t>）</a:t>
            </a:r>
            <a:endParaRPr lang="en-US" altLang="zh-CN" dirty="0"/>
          </a:p>
          <a:p>
            <a:r>
              <a:rPr lang="zh-CN" altLang="en-US" dirty="0"/>
              <a:t>相关资料（</a:t>
            </a:r>
            <a:r>
              <a:rPr lang="en-US" altLang="zh-CN" dirty="0"/>
              <a:t>5%</a:t>
            </a:r>
            <a:r>
              <a:rPr lang="zh-CN" altLang="en-US" dirty="0"/>
              <a:t>）</a:t>
            </a:r>
          </a:p>
        </p:txBody>
      </p:sp>
    </p:spTree>
    <p:extLst>
      <p:ext uri="{BB962C8B-B14F-4D97-AF65-F5344CB8AC3E}">
        <p14:creationId xmlns:p14="http://schemas.microsoft.com/office/powerpoint/2010/main" val="3097662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b="1" dirty="0"/>
              <a:t>当前这个领域（视频）需要考虑的问题</a:t>
            </a:r>
            <a:r>
              <a:rPr lang="en-US" altLang="zh-CN" b="1" dirty="0"/>
              <a:t>?</a:t>
            </a:r>
          </a:p>
        </p:txBody>
      </p:sp>
      <p:sp>
        <p:nvSpPr>
          <p:cNvPr id="5" name="内容占位符 4"/>
          <p:cNvSpPr>
            <a:spLocks noGrp="1"/>
          </p:cNvSpPr>
          <p:nvPr>
            <p:ph idx="1"/>
          </p:nvPr>
        </p:nvSpPr>
        <p:spPr/>
        <p:txBody>
          <a:bodyPr/>
          <a:lstStyle/>
          <a:p>
            <a:r>
              <a:rPr lang="zh-CN" altLang="en-US" dirty="0"/>
              <a:t>严重依赖</a:t>
            </a:r>
            <a:r>
              <a:rPr lang="zh-CN" altLang="en-US" dirty="0">
                <a:solidFill>
                  <a:srgbClr val="FF0000"/>
                </a:solidFill>
              </a:rPr>
              <a:t>物体</a:t>
            </a:r>
            <a:r>
              <a:rPr lang="zh-CN" altLang="en-US" dirty="0"/>
              <a:t>和</a:t>
            </a:r>
            <a:r>
              <a:rPr lang="zh-CN" altLang="en-US" dirty="0">
                <a:solidFill>
                  <a:srgbClr val="FF0000"/>
                </a:solidFill>
              </a:rPr>
              <a:t>场景</a:t>
            </a:r>
            <a:r>
              <a:rPr lang="zh-CN" altLang="en-US" dirty="0"/>
              <a:t>首先无论是双流法还是</a:t>
            </a:r>
            <a:r>
              <a:rPr lang="en-US" altLang="zh-CN" dirty="0"/>
              <a:t>3D</a:t>
            </a:r>
            <a:r>
              <a:rPr lang="zh-CN" altLang="en-US" dirty="0"/>
              <a:t>卷积核，网络到底学到了什么？</a:t>
            </a:r>
            <a:r>
              <a:rPr lang="en-US" altLang="zh-CN" dirty="0"/>
              <a:t>MIT</a:t>
            </a:r>
            <a:r>
              <a:rPr lang="zh-CN" altLang="en-US" dirty="0"/>
              <a:t>公布的数据集 </a:t>
            </a:r>
            <a:r>
              <a:rPr lang="en-US" altLang="zh-CN" dirty="0"/>
              <a:t>Moments in time</a:t>
            </a:r>
          </a:p>
          <a:p>
            <a:endParaRPr kumimoji="1" lang="zh-CN" altLang="en-US" dirty="0"/>
          </a:p>
        </p:txBody>
      </p:sp>
    </p:spTree>
    <p:extLst>
      <p:ext uri="{BB962C8B-B14F-4D97-AF65-F5344CB8AC3E}">
        <p14:creationId xmlns:p14="http://schemas.microsoft.com/office/powerpoint/2010/main" val="14772053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展望</a:t>
            </a:r>
          </a:p>
        </p:txBody>
      </p:sp>
      <p:sp>
        <p:nvSpPr>
          <p:cNvPr id="3" name="内容占位符 2"/>
          <p:cNvSpPr>
            <a:spLocks noGrp="1"/>
          </p:cNvSpPr>
          <p:nvPr>
            <p:ph idx="1"/>
          </p:nvPr>
        </p:nvSpPr>
        <p:spPr/>
        <p:txBody>
          <a:bodyPr>
            <a:normAutofit/>
          </a:bodyPr>
          <a:lstStyle/>
          <a:p>
            <a:r>
              <a:rPr lang="zh-CN" altLang="en-US" sz="2800" dirty="0"/>
              <a:t>对生活类、健康类、特殊病类、移动用户的研究热度很高</a:t>
            </a:r>
            <a:endParaRPr lang="en-US" altLang="zh-CN" sz="2800" dirty="0"/>
          </a:p>
          <a:p>
            <a:r>
              <a:rPr lang="zh-CN" altLang="en-US" sz="2800" dirty="0"/>
              <a:t>研究点的转变：</a:t>
            </a:r>
            <a:endParaRPr lang="en-US" altLang="zh-CN" sz="2800" dirty="0"/>
          </a:p>
          <a:p>
            <a:pPr lvl="1"/>
            <a:r>
              <a:rPr lang="zh-CN" altLang="en-US" sz="1800" dirty="0"/>
              <a:t>简单环境的行为识别</a:t>
            </a:r>
            <a:r>
              <a:rPr lang="en-US" altLang="zh-CN" sz="1800" dirty="0">
                <a:sym typeface="Wingdings" panose="05000000000000000000" pitchFamily="2" charset="2"/>
              </a:rPr>
              <a:t></a:t>
            </a:r>
            <a:r>
              <a:rPr lang="zh-CN" altLang="en-US" sz="1800" dirty="0">
                <a:sym typeface="Wingdings" panose="05000000000000000000" pitchFamily="2" charset="2"/>
              </a:rPr>
              <a:t>复杂环境下的行为识别（越来越接近真实环境）</a:t>
            </a:r>
            <a:endParaRPr lang="en-US" altLang="zh-CN" sz="1800" dirty="0">
              <a:sym typeface="Wingdings" panose="05000000000000000000" pitchFamily="2" charset="2"/>
            </a:endParaRPr>
          </a:p>
          <a:p>
            <a:pPr lvl="1"/>
            <a:r>
              <a:rPr lang="zh-CN" altLang="en-US" sz="1800" dirty="0"/>
              <a:t>行为动作本身</a:t>
            </a:r>
            <a:r>
              <a:rPr lang="en-US" altLang="zh-CN" sz="1800" dirty="0">
                <a:sym typeface="Wingdings" panose="05000000000000000000" pitchFamily="2" charset="2"/>
              </a:rPr>
              <a:t></a:t>
            </a:r>
            <a:r>
              <a:rPr lang="zh-CN" altLang="en-US" sz="1800" dirty="0">
                <a:sym typeface="Wingdings" panose="05000000000000000000" pitchFamily="2" charset="2"/>
              </a:rPr>
              <a:t>感觉、情绪、情感等（越来越具有类人智能）</a:t>
            </a:r>
            <a:endParaRPr lang="en-US" altLang="zh-CN" sz="1800" dirty="0">
              <a:sym typeface="Wingdings" panose="05000000000000000000" pitchFamily="2" charset="2"/>
            </a:endParaRPr>
          </a:p>
          <a:p>
            <a:pPr lvl="1"/>
            <a:r>
              <a:rPr lang="zh-CN" altLang="en-US" sz="1800" dirty="0">
                <a:sym typeface="Wingdings" panose="05000000000000000000" pitchFamily="2" charset="2"/>
              </a:rPr>
              <a:t>单一的行为</a:t>
            </a:r>
            <a:r>
              <a:rPr lang="en-US" altLang="zh-CN" sz="1800" dirty="0">
                <a:sym typeface="Wingdings" panose="05000000000000000000" pitchFamily="2" charset="2"/>
              </a:rPr>
              <a:t></a:t>
            </a:r>
            <a:r>
              <a:rPr lang="zh-CN" altLang="en-US" sz="1800" dirty="0">
                <a:sym typeface="Wingdings" panose="05000000000000000000" pitchFamily="2" charset="2"/>
              </a:rPr>
              <a:t>有门槛的、有关联的行为（越来越带有生活印记）</a:t>
            </a:r>
            <a:endParaRPr lang="en-US" altLang="zh-CN" sz="1800" dirty="0">
              <a:sym typeface="Wingdings" panose="05000000000000000000" pitchFamily="2" charset="2"/>
            </a:endParaRPr>
          </a:p>
          <a:p>
            <a:pPr lvl="1"/>
            <a:r>
              <a:rPr lang="zh-CN" altLang="en-US" sz="1800" dirty="0"/>
              <a:t>检测</a:t>
            </a:r>
            <a:r>
              <a:rPr lang="en-US" altLang="zh-CN" sz="1800" dirty="0">
                <a:sym typeface="Wingdings" panose="05000000000000000000" pitchFamily="2" charset="2"/>
              </a:rPr>
              <a:t></a:t>
            </a:r>
            <a:r>
              <a:rPr lang="zh-CN" altLang="en-US" sz="1800" dirty="0">
                <a:sym typeface="Wingdings" panose="05000000000000000000" pitchFamily="2" charset="2"/>
              </a:rPr>
              <a:t>检测后提供相应的措施（越来越有不可替代性）</a:t>
            </a:r>
            <a:endParaRPr lang="zh-CN" altLang="en-US" sz="1800" dirty="0"/>
          </a:p>
        </p:txBody>
      </p:sp>
    </p:spTree>
    <p:extLst>
      <p:ext uri="{BB962C8B-B14F-4D97-AF65-F5344CB8AC3E}">
        <p14:creationId xmlns:p14="http://schemas.microsoft.com/office/powerpoint/2010/main" val="10913417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kumimoji="1" lang="zh-CN" altLang="en-US" dirty="0"/>
              <a:t>动作识别的数据库</a:t>
            </a:r>
          </a:p>
        </p:txBody>
      </p:sp>
      <p:sp>
        <p:nvSpPr>
          <p:cNvPr id="7" name="内容占位符 6"/>
          <p:cNvSpPr>
            <a:spLocks noGrp="1"/>
          </p:cNvSpPr>
          <p:nvPr>
            <p:ph idx="1"/>
          </p:nvPr>
        </p:nvSpPr>
        <p:spPr/>
        <p:txBody>
          <a:bodyPr>
            <a:normAutofit/>
          </a:bodyPr>
          <a:lstStyle/>
          <a:p>
            <a:r>
              <a:rPr lang="en-US" altLang="zh-CN" dirty="0">
                <a:hlinkClick r:id="rId2"/>
              </a:rPr>
              <a:t>The HMDB-51 dataset(2011)</a:t>
            </a:r>
            <a:r>
              <a:rPr lang="zh-CN" altLang="en-US" dirty="0"/>
              <a:t> </a:t>
            </a:r>
            <a:endParaRPr lang="en-US" altLang="zh-CN" dirty="0"/>
          </a:p>
          <a:p>
            <a:pPr marL="0" indent="0">
              <a:buNone/>
            </a:pPr>
            <a:r>
              <a:rPr lang="en-US" altLang="zh-CN" sz="1400" dirty="0"/>
              <a:t>Brown university </a:t>
            </a:r>
            <a:r>
              <a:rPr lang="zh-CN" altLang="en-US" sz="1400" dirty="0"/>
              <a:t>大学发布的 </a:t>
            </a:r>
            <a:r>
              <a:rPr lang="en-US" altLang="zh-CN" sz="1400" dirty="0"/>
              <a:t>HMDB51, </a:t>
            </a:r>
            <a:r>
              <a:rPr lang="zh-CN" altLang="en-US" sz="1400" dirty="0"/>
              <a:t>视频多数来源于电影，还有一部分来自公共数据库以及</a:t>
            </a:r>
            <a:r>
              <a:rPr lang="en-US" altLang="zh-CN" sz="1400" dirty="0"/>
              <a:t>YouTube</a:t>
            </a:r>
            <a:r>
              <a:rPr lang="zh-CN" altLang="en-US" sz="1400" dirty="0"/>
              <a:t>等网络视频库</a:t>
            </a:r>
            <a:r>
              <a:rPr lang="en-US" altLang="zh-CN" sz="1400" dirty="0"/>
              <a:t>.</a:t>
            </a:r>
            <a:r>
              <a:rPr lang="zh-CN" altLang="en-US" sz="1400" dirty="0"/>
              <a:t>数据库包含有</a:t>
            </a:r>
            <a:r>
              <a:rPr lang="en-US" altLang="zh-CN" sz="1400" dirty="0"/>
              <a:t>6849</a:t>
            </a:r>
            <a:r>
              <a:rPr lang="zh-CN" altLang="en-US" sz="1400" dirty="0"/>
              <a:t>段样本，分为</a:t>
            </a:r>
            <a:r>
              <a:rPr lang="en-US" altLang="zh-CN" sz="1400" dirty="0"/>
              <a:t>51</a:t>
            </a:r>
            <a:r>
              <a:rPr lang="zh-CN" altLang="en-US" sz="1400" dirty="0"/>
              <a:t>类，每类至少包含有</a:t>
            </a:r>
            <a:r>
              <a:rPr lang="en-US" altLang="zh-CN" sz="1400" dirty="0"/>
              <a:t>101</a:t>
            </a:r>
            <a:r>
              <a:rPr lang="zh-CN" altLang="en-US" sz="1400" dirty="0"/>
              <a:t>段样本</a:t>
            </a:r>
            <a:endParaRPr lang="en-US" altLang="zh-CN" sz="1400" dirty="0"/>
          </a:p>
          <a:p>
            <a:r>
              <a:rPr lang="is-IS" altLang="zh-CN" dirty="0">
                <a:hlinkClick r:id="rId3"/>
              </a:rPr>
              <a:t>UCF-101(2012)</a:t>
            </a:r>
            <a:endParaRPr lang="is-IS" altLang="zh-CN" dirty="0"/>
          </a:p>
          <a:p>
            <a:pPr marL="0" indent="0">
              <a:buNone/>
            </a:pPr>
            <a:r>
              <a:rPr lang="zh-CN" altLang="en-US" sz="1400" dirty="0"/>
              <a:t>来源为</a:t>
            </a:r>
            <a:r>
              <a:rPr lang="en-US" altLang="zh-CN" sz="1400" dirty="0"/>
              <a:t>YouTube</a:t>
            </a:r>
            <a:r>
              <a:rPr lang="zh-CN" altLang="en-US" sz="1400" dirty="0"/>
              <a:t>视频，共计</a:t>
            </a:r>
            <a:r>
              <a:rPr lang="en-US" altLang="zh-CN" sz="1400" dirty="0"/>
              <a:t>101</a:t>
            </a:r>
            <a:r>
              <a:rPr lang="zh-CN" altLang="en-US" sz="1400" dirty="0"/>
              <a:t>类动作，</a:t>
            </a:r>
            <a:r>
              <a:rPr lang="en-US" altLang="zh-CN" sz="1400" dirty="0"/>
              <a:t>13320</a:t>
            </a:r>
            <a:r>
              <a:rPr lang="zh-CN" altLang="en-US" sz="1400" dirty="0"/>
              <a:t>段视频。共有</a:t>
            </a:r>
            <a:r>
              <a:rPr lang="en-US" altLang="zh-CN" sz="1400" dirty="0"/>
              <a:t>5</a:t>
            </a:r>
            <a:r>
              <a:rPr lang="zh-CN" altLang="en-US" sz="1400" dirty="0"/>
              <a:t>个大类的动作：</a:t>
            </a:r>
            <a:br>
              <a:rPr lang="zh-CN" altLang="en-US" sz="1400" dirty="0"/>
            </a:br>
            <a:r>
              <a:rPr lang="en-US" altLang="zh-CN" sz="1400" dirty="0"/>
              <a:t>1)</a:t>
            </a:r>
            <a:r>
              <a:rPr lang="zh-CN" altLang="en-US" sz="1400" dirty="0"/>
              <a:t>人</a:t>
            </a:r>
            <a:r>
              <a:rPr lang="en-US" altLang="zh-CN" sz="1400" dirty="0"/>
              <a:t>-</a:t>
            </a:r>
            <a:r>
              <a:rPr lang="zh-CN" altLang="en-US" sz="1400" dirty="0"/>
              <a:t>物交互；</a:t>
            </a:r>
            <a:r>
              <a:rPr lang="en-US" altLang="zh-CN" sz="1400" dirty="0"/>
              <a:t>2)</a:t>
            </a:r>
            <a:r>
              <a:rPr lang="zh-CN" altLang="en-US" sz="1400" dirty="0"/>
              <a:t>肢体运动；</a:t>
            </a:r>
            <a:r>
              <a:rPr lang="en-US" altLang="zh-CN" sz="1400" dirty="0"/>
              <a:t>3)</a:t>
            </a:r>
            <a:r>
              <a:rPr lang="zh-CN" altLang="en-US" sz="1400" dirty="0"/>
              <a:t>人</a:t>
            </a:r>
            <a:r>
              <a:rPr lang="en-US" altLang="zh-CN" sz="1400" dirty="0"/>
              <a:t>-</a:t>
            </a:r>
            <a:r>
              <a:rPr lang="zh-CN" altLang="en-US" sz="1400" dirty="0"/>
              <a:t>人交互；</a:t>
            </a:r>
            <a:r>
              <a:rPr lang="en-US" altLang="zh-CN" sz="1400" dirty="0"/>
              <a:t>4)</a:t>
            </a:r>
            <a:r>
              <a:rPr lang="zh-CN" altLang="en-US" sz="1400" dirty="0"/>
              <a:t>弹奏乐器；</a:t>
            </a:r>
            <a:r>
              <a:rPr lang="en-US" altLang="zh-CN" sz="1400" dirty="0"/>
              <a:t>5)</a:t>
            </a:r>
            <a:r>
              <a:rPr lang="zh-CN" altLang="en-US" sz="1400" dirty="0"/>
              <a:t>运动</a:t>
            </a:r>
            <a:endParaRPr lang="en-US" altLang="zh-CN" sz="1400" dirty="0"/>
          </a:p>
          <a:p>
            <a:r>
              <a:rPr lang="en-US" altLang="zh-CN" dirty="0">
                <a:hlinkClick r:id="rId4"/>
              </a:rPr>
              <a:t>Kinetics-600 (2017)</a:t>
            </a:r>
            <a:endParaRPr lang="en-US" altLang="zh-CN" dirty="0"/>
          </a:p>
          <a:p>
            <a:pPr marL="0" indent="0">
              <a:buNone/>
            </a:pPr>
            <a:r>
              <a:rPr lang="en-US" altLang="zh-CN" sz="1400" dirty="0"/>
              <a:t>Kinetics-600</a:t>
            </a:r>
            <a:r>
              <a:rPr lang="zh-CN" altLang="en-US" sz="1400" dirty="0"/>
              <a:t>是一个大规模，高质量的</a:t>
            </a:r>
            <a:r>
              <a:rPr lang="en-US" altLang="zh-CN" sz="1400" dirty="0"/>
              <a:t>YouTube</a:t>
            </a:r>
            <a:r>
              <a:rPr lang="zh-CN" altLang="en-US" sz="1400" dirty="0"/>
              <a:t>视频网址数据集，其中包括各种人的行动。该数据集由大约</a:t>
            </a:r>
            <a:r>
              <a:rPr lang="en-US" altLang="zh-CN" sz="1400" dirty="0"/>
              <a:t>50</a:t>
            </a:r>
            <a:r>
              <a:rPr lang="zh-CN" altLang="en-US" sz="1400" dirty="0"/>
              <a:t>万个视频剪辑组成，涵盖</a:t>
            </a:r>
            <a:r>
              <a:rPr lang="en-US" altLang="zh-CN" sz="1400" dirty="0"/>
              <a:t>600</a:t>
            </a:r>
            <a:r>
              <a:rPr lang="zh-CN" altLang="en-US" sz="1400" dirty="0"/>
              <a:t>个人类行为类，每个行为类至少有</a:t>
            </a:r>
            <a:r>
              <a:rPr lang="en-US" altLang="zh-CN" sz="1400" dirty="0"/>
              <a:t>600</a:t>
            </a:r>
            <a:r>
              <a:rPr lang="zh-CN" altLang="en-US" sz="1400" dirty="0"/>
              <a:t>个视频剪辑。每个剪辑持续约</a:t>
            </a:r>
            <a:r>
              <a:rPr lang="en-US" altLang="zh-CN" sz="1400" dirty="0"/>
              <a:t>10</a:t>
            </a:r>
            <a:r>
              <a:rPr lang="zh-CN" altLang="en-US" sz="1400" dirty="0"/>
              <a:t>秒钟，并标记一个类。所有剪辑都经过了多轮人工注释，每个剪辑都来自单独的</a:t>
            </a:r>
            <a:r>
              <a:rPr lang="en-US" altLang="zh-CN" sz="1400" dirty="0"/>
              <a:t>YouTube</a:t>
            </a:r>
            <a:r>
              <a:rPr lang="zh-CN" altLang="en-US" sz="1400" dirty="0"/>
              <a:t>视频。这些行为涵盖了广泛的类别，包括人与物体的互动，如演奏乐器，以及人与人之间的互动，如握手和拥抱。</a:t>
            </a:r>
          </a:p>
          <a:p>
            <a:endParaRPr kumimoji="1" lang="zh-CN" altLang="en-US" dirty="0"/>
          </a:p>
        </p:txBody>
      </p:sp>
    </p:spTree>
    <p:extLst>
      <p:ext uri="{BB962C8B-B14F-4D97-AF65-F5344CB8AC3E}">
        <p14:creationId xmlns:p14="http://schemas.microsoft.com/office/powerpoint/2010/main" val="6715408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一些算法</a:t>
            </a:r>
          </a:p>
        </p:txBody>
      </p:sp>
      <p:graphicFrame>
        <p:nvGraphicFramePr>
          <p:cNvPr id="4" name="内容占位符 3"/>
          <p:cNvGraphicFramePr>
            <a:graphicFrameLocks noGrp="1"/>
          </p:cNvGraphicFramePr>
          <p:nvPr>
            <p:ph idx="1"/>
            <p:extLst>
              <p:ext uri="{D42A27DB-BD31-4B8C-83A1-F6EECF244321}">
                <p14:modId xmlns:p14="http://schemas.microsoft.com/office/powerpoint/2010/main" val="1565544152"/>
              </p:ext>
            </p:extLst>
          </p:nvPr>
        </p:nvGraphicFramePr>
        <p:xfrm>
          <a:off x="2589212" y="1264555"/>
          <a:ext cx="8915400" cy="3281680"/>
        </p:xfrm>
        <a:graphic>
          <a:graphicData uri="http://schemas.openxmlformats.org/drawingml/2006/table">
            <a:tbl>
              <a:tblPr/>
              <a:tblGrid>
                <a:gridCol w="1855196">
                  <a:extLst>
                    <a:ext uri="{9D8B030D-6E8A-4147-A177-3AD203B41FA5}">
                      <a16:colId xmlns:a16="http://schemas.microsoft.com/office/drawing/2014/main" val="20000"/>
                    </a:ext>
                  </a:extLst>
                </a:gridCol>
                <a:gridCol w="7060204">
                  <a:extLst>
                    <a:ext uri="{9D8B030D-6E8A-4147-A177-3AD203B41FA5}">
                      <a16:colId xmlns:a16="http://schemas.microsoft.com/office/drawing/2014/main" val="20001"/>
                    </a:ext>
                  </a:extLst>
                </a:gridCol>
              </a:tblGrid>
              <a:tr h="0">
                <a:tc>
                  <a:txBody>
                    <a:bodyPr/>
                    <a:lstStyle/>
                    <a:p>
                      <a:r>
                        <a:rPr lang="mr-IN" dirty="0">
                          <a:effectLst/>
                        </a:rPr>
                        <a:t>TSN(</a:t>
                      </a:r>
                      <a:r>
                        <a:rPr lang="mr-IN" dirty="0" err="1">
                          <a:effectLst/>
                        </a:rPr>
                        <a:t>双流法</a:t>
                      </a:r>
                      <a:r>
                        <a:rPr lang="mr-IN" dirty="0">
                          <a:effectLst/>
                        </a:rPr>
                        <a:t>)</a:t>
                      </a:r>
                    </a:p>
                  </a:txBody>
                  <a:tcPr marL="177800" marR="177800" marT="101600" marB="101600" anchor="ctr">
                    <a:lnL w="12700" cap="flat" cmpd="sng" algn="ctr">
                      <a:solidFill>
                        <a:srgbClr val="C0C0C0"/>
                      </a:solidFill>
                      <a:prstDash val="solid"/>
                      <a:round/>
                      <a:headEnd type="none" w="med" len="med"/>
                      <a:tailEnd type="none" w="med" len="med"/>
                    </a:lnL>
                    <a:lnR w="12700" cap="flat" cmpd="sng" algn="ctr">
                      <a:solidFill>
                        <a:srgbClr val="C0C0C0"/>
                      </a:solidFill>
                      <a:prstDash val="solid"/>
                      <a:round/>
                      <a:headEnd type="none" w="med" len="med"/>
                      <a:tailEnd type="none" w="med" len="med"/>
                    </a:lnR>
                    <a:lnT w="12700" cap="flat" cmpd="sng" algn="ctr">
                      <a:solidFill>
                        <a:srgbClr val="C0C0C0"/>
                      </a:solidFill>
                      <a:prstDash val="solid"/>
                      <a:round/>
                      <a:headEnd type="none" w="med" len="med"/>
                      <a:tailEnd type="none" w="med" len="med"/>
                    </a:lnT>
                    <a:lnB w="12700" cap="flat" cmpd="sng" algn="ctr">
                      <a:solidFill>
                        <a:srgbClr val="C0C0C0"/>
                      </a:solidFill>
                      <a:prstDash val="solid"/>
                      <a:round/>
                      <a:headEnd type="none" w="med" len="med"/>
                      <a:tailEnd type="none" w="med" len="med"/>
                    </a:lnB>
                    <a:solidFill>
                      <a:srgbClr val="FFFFFF"/>
                    </a:solidFill>
                  </a:tcPr>
                </a:tc>
                <a:tc>
                  <a:txBody>
                    <a:bodyPr/>
                    <a:lstStyle/>
                    <a:p>
                      <a:r>
                        <a:rPr lang="en-US" dirty="0">
                          <a:solidFill>
                            <a:srgbClr val="0069D6"/>
                          </a:solidFill>
                          <a:effectLst/>
                          <a:hlinkClick r:id="rId2"/>
                        </a:rPr>
                        <a:t>http://yjxiong.me/others/tsn/</a:t>
                      </a:r>
                      <a:endParaRPr lang="en-US" dirty="0">
                        <a:effectLst/>
                      </a:endParaRPr>
                    </a:p>
                  </a:txBody>
                  <a:tcPr marL="177800" marR="177800" marT="101600" marB="101600" anchor="ctr">
                    <a:lnL w="12700" cap="flat" cmpd="sng" algn="ctr">
                      <a:solidFill>
                        <a:srgbClr val="C0C0C0"/>
                      </a:solidFill>
                      <a:prstDash val="solid"/>
                      <a:round/>
                      <a:headEnd type="none" w="med" len="med"/>
                      <a:tailEnd type="none" w="med" len="med"/>
                    </a:lnL>
                    <a:lnR w="12700" cap="flat" cmpd="sng" algn="ctr">
                      <a:solidFill>
                        <a:srgbClr val="C0C0C0"/>
                      </a:solidFill>
                      <a:prstDash val="solid"/>
                      <a:round/>
                      <a:headEnd type="none" w="med" len="med"/>
                      <a:tailEnd type="none" w="med" len="med"/>
                    </a:lnR>
                    <a:lnT w="12700" cap="flat" cmpd="sng" algn="ctr">
                      <a:solidFill>
                        <a:srgbClr val="C0C0C0"/>
                      </a:solidFill>
                      <a:prstDash val="solid"/>
                      <a:round/>
                      <a:headEnd type="none" w="med" len="med"/>
                      <a:tailEnd type="none" w="med" len="med"/>
                    </a:lnT>
                    <a:lnB w="12700" cap="flat" cmpd="sng" algn="ctr">
                      <a:solidFill>
                        <a:srgbClr val="C0C0C0"/>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0">
                <a:tc>
                  <a:txBody>
                    <a:bodyPr/>
                    <a:lstStyle/>
                    <a:p>
                      <a:r>
                        <a:rPr lang="en-US" altLang="zh-CN">
                          <a:effectLst/>
                        </a:rPr>
                        <a:t>I3D</a:t>
                      </a:r>
                    </a:p>
                  </a:txBody>
                  <a:tcPr marL="177800" marR="177800" marT="101600" marB="101600" anchor="ctr">
                    <a:lnL w="12700" cap="flat" cmpd="sng" algn="ctr">
                      <a:solidFill>
                        <a:srgbClr val="C0C0C0"/>
                      </a:solidFill>
                      <a:prstDash val="solid"/>
                      <a:round/>
                      <a:headEnd type="none" w="med" len="med"/>
                      <a:tailEnd type="none" w="med" len="med"/>
                    </a:lnL>
                    <a:lnR w="12700" cap="flat" cmpd="sng" algn="ctr">
                      <a:solidFill>
                        <a:srgbClr val="C0C0C0"/>
                      </a:solidFill>
                      <a:prstDash val="solid"/>
                      <a:round/>
                      <a:headEnd type="none" w="med" len="med"/>
                      <a:tailEnd type="none" w="med" len="med"/>
                    </a:lnR>
                    <a:lnT w="12700" cap="flat" cmpd="sng" algn="ctr">
                      <a:solidFill>
                        <a:srgbClr val="C0C0C0"/>
                      </a:solidFill>
                      <a:prstDash val="solid"/>
                      <a:round/>
                      <a:headEnd type="none" w="med" len="med"/>
                      <a:tailEnd type="none" w="med" len="med"/>
                    </a:lnT>
                    <a:lnB w="12700" cap="flat" cmpd="sng" algn="ctr">
                      <a:solidFill>
                        <a:srgbClr val="C0C0C0"/>
                      </a:solidFill>
                      <a:prstDash val="solid"/>
                      <a:round/>
                      <a:headEnd type="none" w="med" len="med"/>
                      <a:tailEnd type="none" w="med" len="med"/>
                    </a:lnB>
                    <a:solidFill>
                      <a:srgbClr val="FFFFFF"/>
                    </a:solidFill>
                  </a:tcPr>
                </a:tc>
                <a:tc>
                  <a:txBody>
                    <a:bodyPr/>
                    <a:lstStyle/>
                    <a:p>
                      <a:r>
                        <a:rPr lang="en-US">
                          <a:solidFill>
                            <a:srgbClr val="0069D6"/>
                          </a:solidFill>
                          <a:effectLst/>
                          <a:hlinkClick r:id="rId3"/>
                        </a:rPr>
                        <a:t>https://github.com/deepmind/kinetics-i3d</a:t>
                      </a:r>
                      <a:endParaRPr lang="en-US">
                        <a:effectLst/>
                      </a:endParaRPr>
                    </a:p>
                  </a:txBody>
                  <a:tcPr marL="177800" marR="177800" marT="101600" marB="101600" anchor="ctr">
                    <a:lnL w="12700" cap="flat" cmpd="sng" algn="ctr">
                      <a:solidFill>
                        <a:srgbClr val="C0C0C0"/>
                      </a:solidFill>
                      <a:prstDash val="solid"/>
                      <a:round/>
                      <a:headEnd type="none" w="med" len="med"/>
                      <a:tailEnd type="none" w="med" len="med"/>
                    </a:lnL>
                    <a:lnR w="12700" cap="flat" cmpd="sng" algn="ctr">
                      <a:solidFill>
                        <a:srgbClr val="C0C0C0"/>
                      </a:solidFill>
                      <a:prstDash val="solid"/>
                      <a:round/>
                      <a:headEnd type="none" w="med" len="med"/>
                      <a:tailEnd type="none" w="med" len="med"/>
                    </a:lnR>
                    <a:lnT w="12700" cap="flat" cmpd="sng" algn="ctr">
                      <a:solidFill>
                        <a:srgbClr val="C0C0C0"/>
                      </a:solidFill>
                      <a:prstDash val="solid"/>
                      <a:round/>
                      <a:headEnd type="none" w="med" len="med"/>
                      <a:tailEnd type="none" w="med" len="med"/>
                    </a:lnT>
                    <a:lnB w="12700" cap="flat" cmpd="sng" algn="ctr">
                      <a:solidFill>
                        <a:srgbClr val="C0C0C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0">
                <a:tc>
                  <a:txBody>
                    <a:bodyPr/>
                    <a:lstStyle/>
                    <a:p>
                      <a:r>
                        <a:rPr lang="mr-IN">
                          <a:effectLst/>
                        </a:rPr>
                        <a:t>R(2+1)D</a:t>
                      </a:r>
                    </a:p>
                  </a:txBody>
                  <a:tcPr marL="177800" marR="177800" marT="101600" marB="101600" anchor="ctr">
                    <a:lnL w="12700" cap="flat" cmpd="sng" algn="ctr">
                      <a:solidFill>
                        <a:srgbClr val="C0C0C0"/>
                      </a:solidFill>
                      <a:prstDash val="solid"/>
                      <a:round/>
                      <a:headEnd type="none" w="med" len="med"/>
                      <a:tailEnd type="none" w="med" len="med"/>
                    </a:lnL>
                    <a:lnR w="12700" cap="flat" cmpd="sng" algn="ctr">
                      <a:solidFill>
                        <a:srgbClr val="C0C0C0"/>
                      </a:solidFill>
                      <a:prstDash val="solid"/>
                      <a:round/>
                      <a:headEnd type="none" w="med" len="med"/>
                      <a:tailEnd type="none" w="med" len="med"/>
                    </a:lnR>
                    <a:lnT w="12700" cap="flat" cmpd="sng" algn="ctr">
                      <a:solidFill>
                        <a:srgbClr val="C0C0C0"/>
                      </a:solidFill>
                      <a:prstDash val="solid"/>
                      <a:round/>
                      <a:headEnd type="none" w="med" len="med"/>
                      <a:tailEnd type="none" w="med" len="med"/>
                    </a:lnT>
                    <a:lnB w="12700" cap="flat" cmpd="sng" algn="ctr">
                      <a:solidFill>
                        <a:srgbClr val="C0C0C0"/>
                      </a:solidFill>
                      <a:prstDash val="solid"/>
                      <a:round/>
                      <a:headEnd type="none" w="med" len="med"/>
                      <a:tailEnd type="none" w="med" len="med"/>
                    </a:lnB>
                    <a:solidFill>
                      <a:srgbClr val="FFFFFF"/>
                    </a:solidFill>
                  </a:tcPr>
                </a:tc>
                <a:tc>
                  <a:txBody>
                    <a:bodyPr/>
                    <a:lstStyle/>
                    <a:p>
                      <a:r>
                        <a:rPr lang="en-US" dirty="0">
                          <a:solidFill>
                            <a:srgbClr val="0069D6"/>
                          </a:solidFill>
                          <a:effectLst/>
                          <a:hlinkClick r:id="rId4"/>
                        </a:rPr>
                        <a:t>https://github.com/facebookresearch/R2Plus1D</a:t>
                      </a:r>
                      <a:endParaRPr lang="en-US" dirty="0">
                        <a:effectLst/>
                      </a:endParaRPr>
                    </a:p>
                  </a:txBody>
                  <a:tcPr marL="177800" marR="177800" marT="101600" marB="101600" anchor="ctr">
                    <a:lnL w="12700" cap="flat" cmpd="sng" algn="ctr">
                      <a:solidFill>
                        <a:srgbClr val="C0C0C0"/>
                      </a:solidFill>
                      <a:prstDash val="solid"/>
                      <a:round/>
                      <a:headEnd type="none" w="med" len="med"/>
                      <a:tailEnd type="none" w="med" len="med"/>
                    </a:lnL>
                    <a:lnR w="12700" cap="flat" cmpd="sng" algn="ctr">
                      <a:solidFill>
                        <a:srgbClr val="C0C0C0"/>
                      </a:solidFill>
                      <a:prstDash val="solid"/>
                      <a:round/>
                      <a:headEnd type="none" w="med" len="med"/>
                      <a:tailEnd type="none" w="med" len="med"/>
                    </a:lnR>
                    <a:lnT w="12700" cap="flat" cmpd="sng" algn="ctr">
                      <a:solidFill>
                        <a:srgbClr val="C0C0C0"/>
                      </a:solidFill>
                      <a:prstDash val="solid"/>
                      <a:round/>
                      <a:headEnd type="none" w="med" len="med"/>
                      <a:tailEnd type="none" w="med" len="med"/>
                    </a:lnT>
                    <a:lnB w="12700" cap="flat" cmpd="sng" algn="ctr">
                      <a:solidFill>
                        <a:srgbClr val="C0C0C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0">
                <a:tc>
                  <a:txBody>
                    <a:bodyPr/>
                    <a:lstStyle/>
                    <a:p>
                      <a:r>
                        <a:rPr lang="en-US" dirty="0">
                          <a:effectLst/>
                        </a:rPr>
                        <a:t>Deep Learning for Human Activity Recognition</a:t>
                      </a:r>
                    </a:p>
                    <a:p>
                      <a:endParaRPr lang="mr-IN" dirty="0">
                        <a:effectLst/>
                      </a:endParaRPr>
                    </a:p>
                  </a:txBody>
                  <a:tcPr marL="177800" marR="177800" marT="101600" marB="101600" anchor="ctr">
                    <a:lnL w="12700" cap="flat" cmpd="sng" algn="ctr">
                      <a:solidFill>
                        <a:srgbClr val="C0C0C0"/>
                      </a:solidFill>
                      <a:prstDash val="solid"/>
                      <a:round/>
                      <a:headEnd type="none" w="med" len="med"/>
                      <a:tailEnd type="none" w="med" len="med"/>
                    </a:lnL>
                    <a:lnR w="12700" cap="flat" cmpd="sng" algn="ctr">
                      <a:solidFill>
                        <a:srgbClr val="C0C0C0"/>
                      </a:solidFill>
                      <a:prstDash val="solid"/>
                      <a:round/>
                      <a:headEnd type="none" w="med" len="med"/>
                      <a:tailEnd type="none" w="med" len="med"/>
                    </a:lnR>
                    <a:lnT w="12700" cap="flat" cmpd="sng" algn="ctr">
                      <a:solidFill>
                        <a:srgbClr val="C0C0C0"/>
                      </a:solidFill>
                      <a:prstDash val="solid"/>
                      <a:round/>
                      <a:headEnd type="none" w="med" len="med"/>
                      <a:tailEnd type="none" w="med" len="med"/>
                    </a:lnT>
                    <a:lnB w="12700" cap="flat" cmpd="sng" algn="ctr">
                      <a:solidFill>
                        <a:srgbClr val="C0C0C0"/>
                      </a:solidFill>
                      <a:prstDash val="solid"/>
                      <a:round/>
                      <a:headEnd type="none" w="med" len="med"/>
                      <a:tailEnd type="none" w="med" len="med"/>
                    </a:lnB>
                    <a:solidFill>
                      <a:srgbClr val="FFFFFF"/>
                    </a:solidFill>
                  </a:tcPr>
                </a:tc>
                <a:tc>
                  <a:txBody>
                    <a:bodyPr/>
                    <a:lstStyle/>
                    <a:p>
                      <a:r>
                        <a:rPr lang="en-US" dirty="0">
                          <a:effectLst/>
                        </a:rPr>
                        <a:t>https://</a:t>
                      </a:r>
                      <a:r>
                        <a:rPr lang="en-US" dirty="0" err="1">
                          <a:effectLst/>
                        </a:rPr>
                        <a:t>github.com</a:t>
                      </a:r>
                      <a:r>
                        <a:rPr lang="en-US" dirty="0">
                          <a:effectLst/>
                        </a:rPr>
                        <a:t>/</a:t>
                      </a:r>
                      <a:r>
                        <a:rPr lang="en-US" dirty="0" err="1">
                          <a:effectLst/>
                        </a:rPr>
                        <a:t>jindongwang</a:t>
                      </a:r>
                      <a:r>
                        <a:rPr lang="en-US" dirty="0">
                          <a:effectLst/>
                        </a:rPr>
                        <a:t>/Deep-learning-activity-recognition</a:t>
                      </a:r>
                    </a:p>
                  </a:txBody>
                  <a:tcPr marL="177800" marR="177800" marT="101600" marB="101600" anchor="ctr">
                    <a:lnL w="12700" cap="flat" cmpd="sng" algn="ctr">
                      <a:solidFill>
                        <a:srgbClr val="C0C0C0"/>
                      </a:solidFill>
                      <a:prstDash val="solid"/>
                      <a:round/>
                      <a:headEnd type="none" w="med" len="med"/>
                      <a:tailEnd type="none" w="med" len="med"/>
                    </a:lnL>
                    <a:lnR w="12700" cap="flat" cmpd="sng" algn="ctr">
                      <a:solidFill>
                        <a:srgbClr val="C0C0C0"/>
                      </a:solidFill>
                      <a:prstDash val="solid"/>
                      <a:round/>
                      <a:headEnd type="none" w="med" len="med"/>
                      <a:tailEnd type="none" w="med" len="med"/>
                    </a:lnR>
                    <a:lnT w="12700" cap="flat" cmpd="sng" algn="ctr">
                      <a:solidFill>
                        <a:srgbClr val="C0C0C0"/>
                      </a:solidFill>
                      <a:prstDash val="solid"/>
                      <a:round/>
                      <a:headEnd type="none" w="med" len="med"/>
                      <a:tailEnd type="none" w="med" len="med"/>
                    </a:lnT>
                    <a:lnB w="12700" cap="flat" cmpd="sng" algn="ctr">
                      <a:solidFill>
                        <a:srgbClr val="C0C0C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9163953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kumimoji="1" lang="zh-CN" altLang="en-US" dirty="0"/>
              <a:t>本</a:t>
            </a:r>
            <a:r>
              <a:rPr kumimoji="1" lang="en-US" altLang="zh-CN" dirty="0"/>
              <a:t>PPT</a:t>
            </a:r>
            <a:r>
              <a:rPr kumimoji="1" lang="zh-CN" altLang="en-US" dirty="0"/>
              <a:t>用到的所有资料</a:t>
            </a:r>
          </a:p>
        </p:txBody>
      </p:sp>
      <p:sp>
        <p:nvSpPr>
          <p:cNvPr id="6" name="文本框 5"/>
          <p:cNvSpPr txBox="1"/>
          <p:nvPr/>
        </p:nvSpPr>
        <p:spPr>
          <a:xfrm>
            <a:off x="2589212" y="1674167"/>
            <a:ext cx="8500546" cy="3046988"/>
          </a:xfrm>
          <a:prstGeom prst="rect">
            <a:avLst/>
          </a:prstGeom>
          <a:noFill/>
        </p:spPr>
        <p:txBody>
          <a:bodyPr wrap="square" rtlCol="0">
            <a:spAutoFit/>
          </a:bodyPr>
          <a:lstStyle/>
          <a:p>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本文用到的大部分资料都来自于</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hlinkClick r:id="rId2"/>
              </a:rPr>
              <a:t>一个关于机器学习的</a:t>
            </a:r>
            <a:r>
              <a:rPr kumimoji="1" lang="en-US" altLang="zh-CN" sz="2400" dirty="0" err="1">
                <a:solidFill>
                  <a:schemeClr val="tx1">
                    <a:lumMod val="75000"/>
                    <a:lumOff val="25000"/>
                  </a:schemeClr>
                </a:solidFill>
                <a:latin typeface="华文新魏" panose="02010800040101010101" pitchFamily="2" charset="-122"/>
                <a:ea typeface="华文新魏" panose="02010800040101010101" pitchFamily="2" charset="-122"/>
                <a:hlinkClick r:id="rId2"/>
              </a:rPr>
              <a:t>github</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hlinkClick r:id="rId2"/>
              </a:rPr>
              <a:t>库</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。还有部分资料来自于网络上的</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hlinkClick r:id="rId3"/>
              </a:rPr>
              <a:t>对动作识别进行简单介绍的博客</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a:t>
            </a:r>
            <a:endParaRPr kumimoji="1" lang="en-US" altLang="zh-CN" sz="2400" dirty="0">
              <a:solidFill>
                <a:schemeClr val="tx1">
                  <a:lumMod val="75000"/>
                  <a:lumOff val="25000"/>
                </a:schemeClr>
              </a:solidFill>
              <a:latin typeface="华文新魏" panose="02010800040101010101" pitchFamily="2" charset="-122"/>
              <a:ea typeface="华文新魏" panose="02010800040101010101" pitchFamily="2" charset="-122"/>
            </a:endParaRPr>
          </a:p>
          <a:p>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对于</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hlinkClick r:id="rId4" invalidUrl="https://github.com/jindongwang/activityrecognition/blob/master/notes/dataset description.md"/>
              </a:rPr>
              <a:t>传感器的数据集</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由于相关性不大，没有在前面给出。在制作</a:t>
            </a:r>
            <a:r>
              <a:rPr kumimoji="1" lang="en-US" altLang="zh-CN" sz="2400" dirty="0">
                <a:solidFill>
                  <a:schemeClr val="tx1">
                    <a:lumMod val="75000"/>
                    <a:lumOff val="25000"/>
                  </a:schemeClr>
                </a:solidFill>
                <a:latin typeface="华文新魏" panose="02010800040101010101" pitchFamily="2" charset="-122"/>
                <a:ea typeface="华文新魏" panose="02010800040101010101" pitchFamily="2" charset="-122"/>
              </a:rPr>
              <a:t>PPT</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的过程中还参考了</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hlinkClick r:id="rId5"/>
              </a:rPr>
              <a:t>这个</a:t>
            </a:r>
            <a:r>
              <a:rPr kumimoji="1" lang="en-US" altLang="zh-CN" sz="2400" dirty="0">
                <a:solidFill>
                  <a:schemeClr val="tx1">
                    <a:lumMod val="75000"/>
                    <a:lumOff val="25000"/>
                  </a:schemeClr>
                </a:solidFill>
                <a:latin typeface="华文新魏" panose="02010800040101010101" pitchFamily="2" charset="-122"/>
                <a:ea typeface="华文新魏" panose="02010800040101010101" pitchFamily="2" charset="-122"/>
                <a:hlinkClick r:id="rId5"/>
              </a:rPr>
              <a:t>PPT</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，里面也是对动作识别的总结，只不过时间稍微有点久远。关于</a:t>
            </a:r>
            <a:r>
              <a:rPr kumimoji="1" lang="en-US" altLang="zh-CN" sz="2400" dirty="0">
                <a:solidFill>
                  <a:schemeClr val="tx1">
                    <a:lumMod val="75000"/>
                    <a:lumOff val="25000"/>
                  </a:schemeClr>
                </a:solidFill>
                <a:latin typeface="华文新魏" panose="02010800040101010101" pitchFamily="2" charset="-122"/>
                <a:ea typeface="华文新魏" panose="02010800040101010101" pitchFamily="2" charset="-122"/>
              </a:rPr>
              <a:t>R</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a:t>
            </a:r>
            <a:r>
              <a:rPr kumimoji="1" lang="en-US" altLang="zh-CN" sz="2400" dirty="0">
                <a:solidFill>
                  <a:schemeClr val="tx1">
                    <a:lumMod val="75000"/>
                    <a:lumOff val="25000"/>
                  </a:schemeClr>
                </a:solidFill>
                <a:latin typeface="华文新魏" panose="02010800040101010101" pitchFamily="2" charset="-122"/>
                <a:ea typeface="华文新魏" panose="02010800040101010101" pitchFamily="2" charset="-122"/>
              </a:rPr>
              <a:t>2+1</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a:t>
            </a:r>
            <a:r>
              <a:rPr kumimoji="1" lang="en-US" altLang="zh-CN" sz="2400" dirty="0">
                <a:solidFill>
                  <a:schemeClr val="tx1">
                    <a:lumMod val="75000"/>
                    <a:lumOff val="25000"/>
                  </a:schemeClr>
                </a:solidFill>
                <a:latin typeface="华文新魏" panose="02010800040101010101" pitchFamily="2" charset="-122"/>
                <a:ea typeface="华文新魏" panose="02010800040101010101" pitchFamily="2" charset="-122"/>
              </a:rPr>
              <a:t>D</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可以参考</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hlinkClick r:id="rId6"/>
              </a:rPr>
              <a:t>这篇博客</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，如果想了解三维卷积（反正我是不会，你们应该会）可以看</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hlinkClick r:id="rId7"/>
              </a:rPr>
              <a:t>这个</a:t>
            </a:r>
            <a:r>
              <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rPr>
              <a:t>。</a:t>
            </a:r>
            <a:endParaRPr kumimoji="1" lang="en-US" altLang="zh-CN" sz="2400" dirty="0">
              <a:solidFill>
                <a:schemeClr val="tx1">
                  <a:lumMod val="75000"/>
                  <a:lumOff val="25000"/>
                </a:schemeClr>
              </a:solidFill>
              <a:latin typeface="华文新魏" panose="02010800040101010101" pitchFamily="2" charset="-122"/>
              <a:ea typeface="华文新魏" panose="02010800040101010101" pitchFamily="2" charset="-122"/>
            </a:endParaRPr>
          </a:p>
          <a:p>
            <a:endParaRPr kumimoji="1" lang="zh-CN" altLang="en-US" sz="2400" dirty="0">
              <a:solidFill>
                <a:schemeClr val="tx1">
                  <a:lumMod val="75000"/>
                  <a:lumOff val="25000"/>
                </a:schemeClr>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8470805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88113A50-4AFE-400D-A874-3F959F9FD484}"/>
              </a:ext>
            </a:extLst>
          </p:cNvPr>
          <p:cNvSpPr>
            <a:spLocks noGrp="1"/>
          </p:cNvSpPr>
          <p:nvPr>
            <p:ph type="ctrTitle"/>
          </p:nvPr>
        </p:nvSpPr>
        <p:spPr>
          <a:xfrm>
            <a:off x="4210493" y="1312333"/>
            <a:ext cx="7438053" cy="2262781"/>
          </a:xfrm>
        </p:spPr>
        <p:txBody>
          <a:bodyPr/>
          <a:lstStyle/>
          <a:p>
            <a:r>
              <a:rPr lang="zh-CN" altLang="en-US">
                <a:solidFill>
                  <a:srgbClr val="A53010"/>
                </a:solidFill>
                <a:latin typeface="华文行楷" panose="02010800040101010101" pitchFamily="2" charset="-122"/>
                <a:ea typeface="华文行楷" panose="02010800040101010101" pitchFamily="2" charset="-122"/>
              </a:rPr>
              <a:t>感谢各位</a:t>
            </a:r>
            <a:endParaRPr lang="zh-CN" altLang="en-US" dirty="0">
              <a:solidFill>
                <a:srgbClr val="A53010"/>
              </a:solidFill>
              <a:latin typeface="华文行楷" panose="02010800040101010101" pitchFamily="2" charset="-122"/>
              <a:ea typeface="华文行楷" panose="02010800040101010101" pitchFamily="2" charset="-122"/>
            </a:endParaRPr>
          </a:p>
        </p:txBody>
      </p:sp>
    </p:spTree>
    <p:extLst>
      <p:ext uri="{BB962C8B-B14F-4D97-AF65-F5344CB8AC3E}">
        <p14:creationId xmlns:p14="http://schemas.microsoft.com/office/powerpoint/2010/main" val="1734347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0FA71EB3-36CF-46A8-B821-BB7631EA1ECB}"/>
              </a:ext>
            </a:extLst>
          </p:cNvPr>
          <p:cNvSpPr>
            <a:spLocks noGrp="1"/>
          </p:cNvSpPr>
          <p:nvPr>
            <p:ph type="title"/>
          </p:nvPr>
        </p:nvSpPr>
        <p:spPr/>
        <p:txBody>
          <a:bodyPr/>
          <a:lstStyle/>
          <a:p>
            <a:r>
              <a:rPr lang="zh-CN" altLang="en-US" dirty="0"/>
              <a:t>概述</a:t>
            </a:r>
          </a:p>
        </p:txBody>
      </p:sp>
      <p:sp>
        <p:nvSpPr>
          <p:cNvPr id="7" name="内容占位符 6">
            <a:extLst>
              <a:ext uri="{FF2B5EF4-FFF2-40B4-BE49-F238E27FC236}">
                <a16:creationId xmlns:a16="http://schemas.microsoft.com/office/drawing/2014/main" id="{E22DEA3B-A37B-4330-A9A7-2E3EECC20C50}"/>
              </a:ext>
            </a:extLst>
          </p:cNvPr>
          <p:cNvSpPr>
            <a:spLocks noGrp="1"/>
          </p:cNvSpPr>
          <p:nvPr>
            <p:ph idx="1"/>
          </p:nvPr>
        </p:nvSpPr>
        <p:spPr>
          <a:xfrm>
            <a:off x="2589212" y="1307805"/>
            <a:ext cx="8915400" cy="4603417"/>
          </a:xfrm>
        </p:spPr>
        <p:txBody>
          <a:bodyPr>
            <a:normAutofit/>
          </a:bodyPr>
          <a:lstStyle/>
          <a:p>
            <a:r>
              <a:rPr lang="zh-CN" altLang="en-US" dirty="0"/>
              <a:t>什么是动作识别？</a:t>
            </a:r>
            <a:endParaRPr lang="en-US" altLang="zh-CN" dirty="0"/>
          </a:p>
          <a:p>
            <a:pPr marL="0" indent="0">
              <a:buNone/>
            </a:pPr>
            <a:r>
              <a:rPr lang="zh-CN" altLang="en-US" dirty="0"/>
              <a:t>通过计算机对传感器采集到的数据进行分析和处理，判断人行为的类别，所以也可以叫做 </a:t>
            </a:r>
            <a:r>
              <a:rPr lang="en-US" altLang="zh-CN" dirty="0"/>
              <a:t>Human Action Recognition</a:t>
            </a:r>
          </a:p>
          <a:p>
            <a:r>
              <a:rPr lang="zh-CN" altLang="en-US" dirty="0"/>
              <a:t>动作识别的难点？</a:t>
            </a:r>
            <a:endParaRPr lang="en-US" altLang="zh-CN" dirty="0"/>
          </a:p>
          <a:p>
            <a:pPr marL="0" indent="0">
              <a:buNone/>
            </a:pPr>
            <a:r>
              <a:rPr lang="zh-CN" altLang="en-US" dirty="0"/>
              <a:t>类内和类间差异：同样一个动作，同一个人的表现差异</a:t>
            </a:r>
            <a:br>
              <a:rPr lang="zh-CN" altLang="en-US" dirty="0"/>
            </a:br>
            <a:r>
              <a:rPr lang="zh-CN" altLang="en-US" dirty="0"/>
              <a:t>环境：遮挡、多视角、光照、低分辨率、动态背景</a:t>
            </a:r>
            <a:br>
              <a:rPr lang="zh-CN" altLang="en-US" dirty="0"/>
            </a:br>
            <a:r>
              <a:rPr lang="zh-CN" altLang="en-US" dirty="0"/>
              <a:t>数据：缺乏标注良好的大的数据集</a:t>
            </a:r>
            <a:endParaRPr lang="en-US" altLang="zh-CN" dirty="0"/>
          </a:p>
          <a:p>
            <a:r>
              <a:rPr lang="zh-CN" altLang="en-US" dirty="0"/>
              <a:t>动作识别方法</a:t>
            </a:r>
            <a:endParaRPr lang="en-US" altLang="zh-CN" dirty="0"/>
          </a:p>
          <a:p>
            <a:pPr marL="0" indent="0">
              <a:buNone/>
            </a:pPr>
            <a:r>
              <a:rPr lang="zh-CN" altLang="en-US" dirty="0"/>
              <a:t>传统方法：</a:t>
            </a:r>
            <a:r>
              <a:rPr lang="en-US" altLang="zh-CN" dirty="0" err="1"/>
              <a:t>iDT</a:t>
            </a:r>
            <a:endParaRPr lang="en-US" altLang="zh-CN" dirty="0"/>
          </a:p>
          <a:p>
            <a:pPr marL="0" indent="0">
              <a:buNone/>
            </a:pPr>
            <a:r>
              <a:rPr lang="zh-CN" altLang="en-US" dirty="0"/>
              <a:t>深度学习： </a:t>
            </a:r>
            <a:r>
              <a:rPr lang="en-US" altLang="zh-CN" dirty="0"/>
              <a:t>RGB + </a:t>
            </a:r>
            <a:r>
              <a:rPr lang="zh-CN" altLang="en-US" dirty="0"/>
              <a:t>光流、</a:t>
            </a:r>
            <a:r>
              <a:rPr lang="en-US" altLang="zh-CN" dirty="0"/>
              <a:t>3D</a:t>
            </a:r>
            <a:r>
              <a:rPr lang="zh-CN" altLang="en-US" dirty="0"/>
              <a:t>卷积、</a:t>
            </a:r>
            <a:r>
              <a:rPr lang="en-US" altLang="zh-CN" dirty="0" err="1"/>
              <a:t>lstm</a:t>
            </a:r>
            <a:r>
              <a:rPr lang="en-US" altLang="zh-CN" dirty="0"/>
              <a:t> + </a:t>
            </a:r>
            <a:r>
              <a:rPr lang="zh-CN" altLang="en-US" dirty="0"/>
              <a:t>单帧、</a:t>
            </a:r>
            <a:r>
              <a:rPr lang="en-US" altLang="zh-CN" dirty="0"/>
              <a:t>skeleton</a:t>
            </a:r>
          </a:p>
          <a:p>
            <a:endParaRPr lang="en-US" altLang="zh-CN" dirty="0"/>
          </a:p>
          <a:p>
            <a:pPr lvl="1"/>
            <a:endParaRPr lang="zh-CN" altLang="en-US" dirty="0"/>
          </a:p>
        </p:txBody>
      </p:sp>
    </p:spTree>
    <p:extLst>
      <p:ext uri="{BB962C8B-B14F-4D97-AF65-F5344CB8AC3E}">
        <p14:creationId xmlns:p14="http://schemas.microsoft.com/office/powerpoint/2010/main" val="1061060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0FA71EB3-36CF-46A8-B821-BB7631EA1ECB}"/>
              </a:ext>
            </a:extLst>
          </p:cNvPr>
          <p:cNvSpPr>
            <a:spLocks noGrp="1"/>
          </p:cNvSpPr>
          <p:nvPr>
            <p:ph type="title"/>
          </p:nvPr>
        </p:nvSpPr>
        <p:spPr/>
        <p:txBody>
          <a:bodyPr/>
          <a:lstStyle/>
          <a:p>
            <a:r>
              <a:rPr lang="zh-CN" altLang="en-US" dirty="0"/>
              <a:t>动作识别的意义</a:t>
            </a:r>
          </a:p>
        </p:txBody>
      </p:sp>
      <p:sp>
        <p:nvSpPr>
          <p:cNvPr id="7" name="内容占位符 6">
            <a:extLst>
              <a:ext uri="{FF2B5EF4-FFF2-40B4-BE49-F238E27FC236}">
                <a16:creationId xmlns:a16="http://schemas.microsoft.com/office/drawing/2014/main" id="{E22DEA3B-A37B-4330-A9A7-2E3EECC20C50}"/>
              </a:ext>
            </a:extLst>
          </p:cNvPr>
          <p:cNvSpPr>
            <a:spLocks noGrp="1"/>
          </p:cNvSpPr>
          <p:nvPr>
            <p:ph idx="1"/>
          </p:nvPr>
        </p:nvSpPr>
        <p:spPr/>
        <p:txBody>
          <a:bodyPr/>
          <a:lstStyle/>
          <a:p>
            <a:r>
              <a:rPr lang="zh-CN" altLang="en-US" dirty="0"/>
              <a:t>从疾病到日常生活，从心理状态到情绪，都可以由特定的行为反映出来</a:t>
            </a:r>
            <a:endParaRPr lang="en-US" altLang="zh-CN" dirty="0"/>
          </a:p>
          <a:p>
            <a:r>
              <a:rPr lang="zh-CN" altLang="en-US" dirty="0"/>
              <a:t>健康监测研究</a:t>
            </a:r>
            <a:endParaRPr lang="en-US" altLang="zh-CN" dirty="0"/>
          </a:p>
          <a:p>
            <a:r>
              <a:rPr lang="zh-CN" altLang="en-US" dirty="0"/>
              <a:t>身份认证</a:t>
            </a:r>
            <a:endParaRPr lang="en-US" altLang="zh-CN" dirty="0"/>
          </a:p>
          <a:p>
            <a:endParaRPr lang="zh-CN" altLang="en-US" dirty="0"/>
          </a:p>
        </p:txBody>
      </p:sp>
    </p:spTree>
    <p:extLst>
      <p:ext uri="{BB962C8B-B14F-4D97-AF65-F5344CB8AC3E}">
        <p14:creationId xmlns:p14="http://schemas.microsoft.com/office/powerpoint/2010/main" val="35991788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46E6FF0-6D84-42F1-B0B3-E531E1182A6C}"/>
              </a:ext>
            </a:extLst>
          </p:cNvPr>
          <p:cNvSpPr>
            <a:spLocks noGrp="1"/>
          </p:cNvSpPr>
          <p:nvPr>
            <p:ph type="title"/>
          </p:nvPr>
        </p:nvSpPr>
        <p:spPr/>
        <p:txBody>
          <a:bodyPr/>
          <a:lstStyle/>
          <a:p>
            <a:r>
              <a:rPr lang="zh-CN" altLang="en-US" dirty="0"/>
              <a:t>分类</a:t>
            </a:r>
          </a:p>
        </p:txBody>
      </p:sp>
      <p:sp>
        <p:nvSpPr>
          <p:cNvPr id="5" name="内容占位符 4">
            <a:extLst>
              <a:ext uri="{FF2B5EF4-FFF2-40B4-BE49-F238E27FC236}">
                <a16:creationId xmlns:a16="http://schemas.microsoft.com/office/drawing/2014/main" id="{15734347-F96D-4BDA-BB5C-F77A4BA003F3}"/>
              </a:ext>
            </a:extLst>
          </p:cNvPr>
          <p:cNvSpPr>
            <a:spLocks noGrp="1"/>
          </p:cNvSpPr>
          <p:nvPr>
            <p:ph idx="1"/>
          </p:nvPr>
        </p:nvSpPr>
        <p:spPr/>
        <p:txBody>
          <a:bodyPr>
            <a:normAutofit lnSpcReduction="10000"/>
          </a:bodyPr>
          <a:lstStyle/>
          <a:p>
            <a:r>
              <a:rPr lang="zh-CN" altLang="en-US" dirty="0"/>
              <a:t>根据数据来源（设备）</a:t>
            </a:r>
            <a:endParaRPr lang="en-US" altLang="zh-CN" dirty="0"/>
          </a:p>
          <a:p>
            <a:pPr lvl="1"/>
            <a:r>
              <a:rPr lang="zh-CN" altLang="en-US" dirty="0"/>
              <a:t>基于视频图像：视频和图像</a:t>
            </a:r>
            <a:endParaRPr lang="en-US" altLang="zh-CN" dirty="0"/>
          </a:p>
          <a:p>
            <a:pPr lvl="1"/>
            <a:r>
              <a:rPr lang="zh-CN" altLang="en-US" dirty="0"/>
              <a:t>基于可穿戴传感器：智能手机、智能手表、手环</a:t>
            </a:r>
            <a:endParaRPr lang="en-US" altLang="zh-CN" dirty="0"/>
          </a:p>
          <a:p>
            <a:pPr lvl="1"/>
            <a:r>
              <a:rPr lang="zh-CN" altLang="en-US" dirty="0"/>
              <a:t>基于环境与物体传感器： </a:t>
            </a:r>
            <a:r>
              <a:rPr lang="en-US" altLang="zh-CN" dirty="0"/>
              <a:t>RFID</a:t>
            </a:r>
            <a:r>
              <a:rPr lang="zh-CN" altLang="en-US" dirty="0"/>
              <a:t>数据、声音数据、环境温度、光照等</a:t>
            </a:r>
            <a:endParaRPr lang="en-US" altLang="zh-CN" dirty="0"/>
          </a:p>
          <a:p>
            <a:r>
              <a:rPr lang="zh-CN" altLang="en-US" dirty="0"/>
              <a:t>根据方法</a:t>
            </a:r>
            <a:endParaRPr lang="en-US" altLang="zh-CN" dirty="0"/>
          </a:p>
          <a:p>
            <a:pPr lvl="1"/>
            <a:r>
              <a:rPr lang="zh-CN" altLang="en-US" dirty="0"/>
              <a:t>传统方法：</a:t>
            </a:r>
            <a:r>
              <a:rPr lang="en-US" altLang="zh-CN" dirty="0" err="1"/>
              <a:t>iDT</a:t>
            </a:r>
            <a:endParaRPr lang="en-US" altLang="zh-CN" dirty="0"/>
          </a:p>
          <a:p>
            <a:pPr lvl="1"/>
            <a:r>
              <a:rPr lang="zh-CN" altLang="en-US" dirty="0"/>
              <a:t>机器学习：</a:t>
            </a:r>
            <a:r>
              <a:rPr lang="en-US" altLang="zh-CN" dirty="0"/>
              <a:t>RGB + </a:t>
            </a:r>
            <a:r>
              <a:rPr lang="zh-CN" altLang="en-US" dirty="0"/>
              <a:t>光流、</a:t>
            </a:r>
            <a:r>
              <a:rPr lang="en-US" altLang="zh-CN" dirty="0"/>
              <a:t>3D</a:t>
            </a:r>
            <a:r>
              <a:rPr lang="zh-CN" altLang="en-US" dirty="0"/>
              <a:t>卷积、</a:t>
            </a:r>
            <a:r>
              <a:rPr lang="en-US" altLang="zh-CN" dirty="0" err="1"/>
              <a:t>lstm</a:t>
            </a:r>
            <a:r>
              <a:rPr lang="en-US" altLang="zh-CN" dirty="0"/>
              <a:t> + </a:t>
            </a:r>
            <a:r>
              <a:rPr lang="zh-CN" altLang="en-US" dirty="0"/>
              <a:t>单帧、</a:t>
            </a:r>
            <a:r>
              <a:rPr lang="en-US" altLang="zh-CN" dirty="0"/>
              <a:t>skeleton</a:t>
            </a:r>
          </a:p>
          <a:p>
            <a:r>
              <a:rPr lang="zh-CN" altLang="en-US" dirty="0"/>
              <a:t>根据实现</a:t>
            </a:r>
            <a:endParaRPr lang="en-US" altLang="zh-CN" dirty="0"/>
          </a:p>
          <a:p>
            <a:pPr lvl="1"/>
            <a:r>
              <a:rPr lang="zh-CN" altLang="en-US" dirty="0"/>
              <a:t>使用</a:t>
            </a:r>
            <a:r>
              <a:rPr lang="en-US" altLang="zh-CN" dirty="0"/>
              <a:t>PC</a:t>
            </a:r>
            <a:r>
              <a:rPr lang="zh-CN" altLang="en-US" dirty="0"/>
              <a:t>在数据集上实验</a:t>
            </a:r>
            <a:endParaRPr lang="en-US" altLang="zh-CN" dirty="0"/>
          </a:p>
          <a:p>
            <a:pPr lvl="1"/>
            <a:r>
              <a:rPr lang="zh-CN" altLang="en-US" dirty="0"/>
              <a:t>使用智能手机进行动作识别</a:t>
            </a:r>
            <a:endParaRPr lang="en-US" altLang="zh-CN" dirty="0"/>
          </a:p>
        </p:txBody>
      </p:sp>
    </p:spTree>
    <p:extLst>
      <p:ext uri="{BB962C8B-B14F-4D97-AF65-F5344CB8AC3E}">
        <p14:creationId xmlns:p14="http://schemas.microsoft.com/office/powerpoint/2010/main" val="4291553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kumimoji="1" lang="zh-CN" altLang="en-US"/>
              <a:t>论文列表</a:t>
            </a:r>
            <a:endParaRPr kumimoji="1" lang="zh-CN" altLang="en-US" dirty="0"/>
          </a:p>
        </p:txBody>
      </p:sp>
      <p:sp>
        <p:nvSpPr>
          <p:cNvPr id="5" name="内容占位符 4"/>
          <p:cNvSpPr>
            <a:spLocks noGrp="1"/>
          </p:cNvSpPr>
          <p:nvPr>
            <p:ph idx="1"/>
          </p:nvPr>
        </p:nvSpPr>
        <p:spPr>
          <a:xfrm>
            <a:off x="2589212" y="1264555"/>
            <a:ext cx="6490993" cy="2116598"/>
          </a:xfrm>
        </p:spPr>
        <p:txBody>
          <a:bodyPr>
            <a:normAutofit fontScale="62500" lnSpcReduction="20000"/>
          </a:bodyPr>
          <a:lstStyle/>
          <a:p>
            <a:pPr marL="0" indent="0">
              <a:buNone/>
            </a:pPr>
            <a:r>
              <a:rPr lang="zh-CN" altLang="en-US" b="1" dirty="0"/>
              <a:t>神经网络</a:t>
            </a:r>
            <a:r>
              <a:rPr lang="en-US" altLang="zh-CN" b="1" dirty="0"/>
              <a:t>+</a:t>
            </a:r>
            <a:r>
              <a:rPr lang="zh-CN" altLang="en-US" b="1" dirty="0"/>
              <a:t>计算机视觉 </a:t>
            </a:r>
            <a:r>
              <a:rPr lang="is-IS" altLang="zh-CN" b="1" dirty="0"/>
              <a:t>CVPR</a:t>
            </a:r>
            <a:endParaRPr lang="en-US" altLang="zh-CN" b="1" dirty="0">
              <a:hlinkClick r:id="rId2"/>
            </a:endParaRPr>
          </a:p>
          <a:p>
            <a:r>
              <a:rPr lang="en-US" altLang="zh-CN" dirty="0">
                <a:hlinkClick r:id="rId2"/>
              </a:rPr>
              <a:t>Large-scale Video Classiﬁcation with Convolutional Neural Networks</a:t>
            </a:r>
            <a:r>
              <a:rPr lang="zh-CN" altLang="en-US" dirty="0"/>
              <a:t> </a:t>
            </a:r>
            <a:endParaRPr lang="en-US" altLang="zh-CN" dirty="0"/>
          </a:p>
          <a:p>
            <a:r>
              <a:rPr lang="en-US" altLang="zh-CN" dirty="0">
                <a:hlinkClick r:id="rId3"/>
              </a:rPr>
              <a:t>Two-Stream Convolutional Networks for Action Recognition in Videos</a:t>
            </a:r>
            <a:endParaRPr lang="en-US" altLang="zh-CN" dirty="0"/>
          </a:p>
          <a:p>
            <a:r>
              <a:rPr lang="en-US" altLang="zh-CN" dirty="0">
                <a:hlinkClick r:id="rId4"/>
              </a:rPr>
              <a:t>Learning Spatiotemporal Features with 3D Convolutional Networks</a:t>
            </a:r>
            <a:endParaRPr lang="en-US" altLang="zh-CN" dirty="0"/>
          </a:p>
          <a:p>
            <a:r>
              <a:rPr lang="en-US" altLang="zh-CN" dirty="0"/>
              <a:t>Learning </a:t>
            </a:r>
            <a:r>
              <a:rPr lang="en-US" altLang="zh-CN" dirty="0" err="1"/>
              <a:t>spatio</a:t>
            </a:r>
            <a:r>
              <a:rPr lang="en-US" altLang="zh-CN" dirty="0"/>
              <a:t>-temporal representation with pseudo-3d residual networks</a:t>
            </a:r>
          </a:p>
          <a:p>
            <a:r>
              <a:rPr lang="en-US" altLang="zh-CN" dirty="0"/>
              <a:t>Individual Recognition Using Gait Energy Image</a:t>
            </a:r>
            <a:endParaRPr kumimoji="1" lang="zh-CN" altLang="en-US" dirty="0"/>
          </a:p>
        </p:txBody>
      </p:sp>
      <p:sp>
        <p:nvSpPr>
          <p:cNvPr id="6" name="内容占位符 4"/>
          <p:cNvSpPr txBox="1">
            <a:spLocks/>
          </p:cNvSpPr>
          <p:nvPr/>
        </p:nvSpPr>
        <p:spPr>
          <a:xfrm>
            <a:off x="2589212" y="3469039"/>
            <a:ext cx="6490993" cy="2116598"/>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ts val="1000"/>
              </a:spcBef>
              <a:spcAft>
                <a:spcPts val="0"/>
              </a:spcAft>
              <a:buClr>
                <a:schemeClr val="accent1"/>
              </a:buClr>
              <a:buFont typeface="Wingdings 3" charset="2"/>
              <a:buChar char=""/>
              <a:defRPr sz="2400" kern="1200">
                <a:solidFill>
                  <a:schemeClr val="tx1">
                    <a:lumMod val="75000"/>
                    <a:lumOff val="25000"/>
                  </a:schemeClr>
                </a:solidFill>
                <a:latin typeface="华文新魏" panose="02010800040101010101" pitchFamily="2" charset="-122"/>
                <a:ea typeface="华文新魏" panose="02010800040101010101" pitchFamily="2" charset="-122"/>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华文新魏" panose="02010800040101010101" pitchFamily="2" charset="-122"/>
                <a:ea typeface="华文新魏" panose="02010800040101010101" pitchFamily="2" charset="-122"/>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华文新魏" panose="02010800040101010101" pitchFamily="2" charset="-122"/>
                <a:ea typeface="华文新魏" panose="02010800040101010101" pitchFamily="2" charset="-122"/>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华文新魏" panose="02010800040101010101" pitchFamily="2" charset="-122"/>
                <a:ea typeface="华文新魏" panose="02010800040101010101" pitchFamily="2" charset="-122"/>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华文新魏" panose="02010800040101010101" pitchFamily="2" charset="-122"/>
                <a:ea typeface="华文新魏" panose="02010800040101010101" pitchFamily="2" charset="-122"/>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zh-CN" altLang="en-US" b="1" dirty="0"/>
              <a:t>传感器</a:t>
            </a:r>
            <a:r>
              <a:rPr lang="en-US" altLang="zh-CN" b="1" dirty="0"/>
              <a:t>+</a:t>
            </a:r>
            <a:r>
              <a:rPr lang="zh-CN" altLang="en-US" b="1" dirty="0"/>
              <a:t>机器学习 </a:t>
            </a:r>
            <a:r>
              <a:rPr lang="en-US" altLang="zh-CN" b="1" dirty="0" err="1"/>
              <a:t>Ubicomp</a:t>
            </a:r>
            <a:r>
              <a:rPr lang="zh-CN" altLang="en-US" b="1" dirty="0"/>
              <a:t> </a:t>
            </a:r>
            <a:r>
              <a:rPr lang="en-US" altLang="zh-CN" b="1" dirty="0" err="1"/>
              <a:t>MobiSys</a:t>
            </a:r>
            <a:endParaRPr lang="zh-CN" altLang="en-US" b="1" dirty="0"/>
          </a:p>
          <a:p>
            <a:r>
              <a:rPr lang="zh-CN" altLang="zh-CN" dirty="0"/>
              <a:t>Feature</a:t>
            </a:r>
            <a:r>
              <a:rPr lang="en-US" altLang="zh-CN" dirty="0"/>
              <a:t>-</a:t>
            </a:r>
            <a:r>
              <a:rPr lang="zh-CN" altLang="zh-CN" dirty="0"/>
              <a:t>based</a:t>
            </a:r>
            <a:r>
              <a:rPr lang="en-US" altLang="zh-CN" dirty="0"/>
              <a:t> </a:t>
            </a:r>
            <a:r>
              <a:rPr lang="zh-CN" altLang="zh-CN" dirty="0"/>
              <a:t>Analysis</a:t>
            </a:r>
            <a:r>
              <a:rPr lang="en-US" altLang="zh-CN" dirty="0"/>
              <a:t> </a:t>
            </a:r>
            <a:r>
              <a:rPr lang="zh-CN" altLang="zh-CN" dirty="0"/>
              <a:t>of</a:t>
            </a:r>
            <a:r>
              <a:rPr lang="en-US" altLang="zh-CN" dirty="0"/>
              <a:t> </a:t>
            </a:r>
            <a:r>
              <a:rPr lang="zh-CN" altLang="zh-CN" dirty="0"/>
              <a:t>Gait</a:t>
            </a:r>
            <a:r>
              <a:rPr lang="en-US" altLang="zh-CN" dirty="0"/>
              <a:t> </a:t>
            </a:r>
            <a:r>
              <a:rPr lang="zh-CN" altLang="zh-CN" dirty="0"/>
              <a:t>Signals</a:t>
            </a:r>
            <a:r>
              <a:rPr lang="en-US" altLang="zh-CN" dirty="0"/>
              <a:t> </a:t>
            </a:r>
            <a:r>
              <a:rPr lang="zh-CN" altLang="zh-CN" dirty="0"/>
              <a:t>for</a:t>
            </a:r>
            <a:r>
              <a:rPr lang="en-US" altLang="zh-CN" dirty="0"/>
              <a:t> </a:t>
            </a:r>
            <a:r>
              <a:rPr lang="zh-CN" altLang="zh-CN" dirty="0"/>
              <a:t>Biometric</a:t>
            </a:r>
            <a:r>
              <a:rPr lang="en-US" altLang="zh-CN" dirty="0"/>
              <a:t> </a:t>
            </a:r>
            <a:r>
              <a:rPr lang="zh-CN" altLang="zh-CN" dirty="0"/>
              <a:t>Recognition</a:t>
            </a:r>
            <a:r>
              <a:rPr lang="en-US" altLang="zh-CN" dirty="0"/>
              <a:t> </a:t>
            </a:r>
            <a:r>
              <a:rPr lang="zh-CN" altLang="zh-CN" dirty="0"/>
              <a:t>Automatic</a:t>
            </a:r>
            <a:r>
              <a:rPr lang="en-US" altLang="zh-CN" dirty="0"/>
              <a:t> </a:t>
            </a:r>
            <a:r>
              <a:rPr lang="zh-CN" altLang="zh-CN" dirty="0"/>
              <a:t>Extraction</a:t>
            </a:r>
            <a:r>
              <a:rPr lang="en-US" altLang="zh-CN" dirty="0"/>
              <a:t> </a:t>
            </a:r>
            <a:r>
              <a:rPr lang="zh-CN" altLang="zh-CN" dirty="0"/>
              <a:t>and</a:t>
            </a:r>
            <a:r>
              <a:rPr lang="en-US" altLang="zh-CN" dirty="0"/>
              <a:t> </a:t>
            </a:r>
            <a:r>
              <a:rPr lang="zh-CN" altLang="zh-CN" dirty="0"/>
              <a:t>Selection</a:t>
            </a:r>
            <a:r>
              <a:rPr lang="en-US" altLang="zh-CN" dirty="0"/>
              <a:t> </a:t>
            </a:r>
            <a:r>
              <a:rPr lang="zh-CN" altLang="zh-CN" dirty="0"/>
              <a:t>of</a:t>
            </a:r>
            <a:r>
              <a:rPr lang="en-US" altLang="zh-CN" dirty="0"/>
              <a:t> </a:t>
            </a:r>
            <a:r>
              <a:rPr lang="zh-CN" altLang="zh-CN" dirty="0"/>
              <a:t>Features</a:t>
            </a:r>
            <a:r>
              <a:rPr lang="en-US" altLang="zh-CN" dirty="0"/>
              <a:t> </a:t>
            </a:r>
            <a:r>
              <a:rPr lang="zh-CN" altLang="zh-CN" dirty="0"/>
              <a:t>from</a:t>
            </a:r>
            <a:r>
              <a:rPr lang="en-US" altLang="zh-CN" dirty="0"/>
              <a:t> </a:t>
            </a:r>
            <a:r>
              <a:rPr lang="zh-CN" altLang="zh-CN" dirty="0"/>
              <a:t>Accelerometer</a:t>
            </a:r>
            <a:r>
              <a:rPr lang="en-US" altLang="zh-CN" dirty="0"/>
              <a:t> </a:t>
            </a:r>
            <a:r>
              <a:rPr lang="zh-CN" altLang="zh-CN" dirty="0"/>
              <a:t>Signals</a:t>
            </a:r>
            <a:endParaRPr lang="en-US" altLang="zh-CN" dirty="0"/>
          </a:p>
          <a:p>
            <a:r>
              <a:rPr lang="zh-CN" altLang="zh-CN" dirty="0"/>
              <a:t>A Survey on Human Activity Recognition using Wearable Sensors </a:t>
            </a:r>
          </a:p>
          <a:p>
            <a:r>
              <a:rPr lang="zh-CN" altLang="zh-CN" dirty="0"/>
              <a:t>Accelerometer-Based Gait Recognition by Sparse Representation of Signature Points With Clusters </a:t>
            </a:r>
          </a:p>
          <a:p>
            <a:r>
              <a:rPr lang="zh-CN" altLang="zh-CN" dirty="0"/>
              <a:t>Person Recognition using</a:t>
            </a:r>
            <a:r>
              <a:rPr lang="en-US" altLang="zh-CN" dirty="0"/>
              <a:t> </a:t>
            </a:r>
            <a:r>
              <a:rPr lang="zh-CN" altLang="zh-CN" dirty="0"/>
              <a:t>Smartphones’ Accelerometer Data</a:t>
            </a:r>
            <a:endParaRPr lang="en-US" altLang="zh-CN" dirty="0"/>
          </a:p>
          <a:p>
            <a:r>
              <a:rPr lang="en-US" altLang="zh-CN" dirty="0"/>
              <a:t>……</a:t>
            </a:r>
            <a:endParaRPr lang="zh-CN" altLang="zh-CN" dirty="0"/>
          </a:p>
          <a:p>
            <a:endParaRPr kumimoji="1" lang="zh-CN" altLang="en-US" dirty="0"/>
          </a:p>
        </p:txBody>
      </p:sp>
      <p:pic>
        <p:nvPicPr>
          <p:cNvPr id="7" name="图片 6"/>
          <p:cNvPicPr>
            <a:picLocks noChangeAspect="1"/>
          </p:cNvPicPr>
          <p:nvPr/>
        </p:nvPicPr>
        <p:blipFill>
          <a:blip r:embed="rId5"/>
          <a:stretch>
            <a:fillRect/>
          </a:stretch>
        </p:blipFill>
        <p:spPr>
          <a:xfrm>
            <a:off x="2214793" y="1186152"/>
            <a:ext cx="9880600" cy="6019800"/>
          </a:xfrm>
          <a:prstGeom prst="rect">
            <a:avLst/>
          </a:prstGeom>
        </p:spPr>
      </p:pic>
      <p:pic>
        <p:nvPicPr>
          <p:cNvPr id="10" name="图片 9"/>
          <p:cNvPicPr>
            <a:picLocks noChangeAspect="1"/>
          </p:cNvPicPr>
          <p:nvPr/>
        </p:nvPicPr>
        <p:blipFill>
          <a:blip r:embed="rId6"/>
          <a:stretch>
            <a:fillRect/>
          </a:stretch>
        </p:blipFill>
        <p:spPr>
          <a:xfrm>
            <a:off x="2214793" y="1534105"/>
            <a:ext cx="6809969" cy="5323895"/>
          </a:xfrm>
          <a:prstGeom prst="rect">
            <a:avLst/>
          </a:prstGeom>
        </p:spPr>
      </p:pic>
    </p:spTree>
    <p:extLst>
      <p:ext uri="{BB962C8B-B14F-4D97-AF65-F5344CB8AC3E}">
        <p14:creationId xmlns:p14="http://schemas.microsoft.com/office/powerpoint/2010/main" val="1521525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b="1" dirty="0" err="1"/>
              <a:t>iDT</a:t>
            </a:r>
            <a:br>
              <a:rPr lang="en-US" altLang="zh-CN" b="1" dirty="0"/>
            </a:br>
            <a:endParaRPr kumimoji="1" lang="zh-CN" altLang="en-US" dirty="0"/>
          </a:p>
        </p:txBody>
      </p:sp>
      <p:sp>
        <p:nvSpPr>
          <p:cNvPr id="5" name="内容占位符 4"/>
          <p:cNvSpPr>
            <a:spLocks noGrp="1"/>
          </p:cNvSpPr>
          <p:nvPr>
            <p:ph idx="1"/>
          </p:nvPr>
        </p:nvSpPr>
        <p:spPr>
          <a:xfrm>
            <a:off x="2589212" y="3148154"/>
            <a:ext cx="8915400" cy="3432920"/>
          </a:xfrm>
        </p:spPr>
        <p:txBody>
          <a:bodyPr>
            <a:normAutofit fontScale="70000" lnSpcReduction="20000"/>
          </a:bodyPr>
          <a:lstStyle/>
          <a:p>
            <a:endParaRPr lang="en-US" altLang="zh-CN" dirty="0"/>
          </a:p>
          <a:p>
            <a:r>
              <a:rPr lang="zh-CN" altLang="en-US" dirty="0"/>
              <a:t>光流是视觉领域的一个独立分支，被表述为估计世界真实三维运动的二维投影的问题。光流的概念是</a:t>
            </a:r>
            <a:r>
              <a:rPr lang="en-US" altLang="zh-CN" dirty="0"/>
              <a:t>Gibson</a:t>
            </a:r>
            <a:r>
              <a:rPr lang="zh-CN" altLang="en-US" dirty="0"/>
              <a:t>在</a:t>
            </a:r>
            <a:r>
              <a:rPr lang="en-US" altLang="zh-CN" dirty="0"/>
              <a:t>1950</a:t>
            </a:r>
            <a:r>
              <a:rPr lang="zh-CN" altLang="en-US" dirty="0"/>
              <a:t>年首先提出来的。它是空间运动物体在观察成像平面上的像素运动的瞬时速度，是利用图像序列中像素在时间域上的变化以及相邻帧之间的相关性来找到上一帧跟当前帧之间存在的对应关系，从而计算出相邻帧之间物体的运动信息的一种方法。一般而言，光流是由于场景中前景目标本身的移动、相机的运动，或者两者的共同运动所产生的</a:t>
            </a:r>
          </a:p>
          <a:p>
            <a:r>
              <a:rPr lang="zh-CN" altLang="en-US" dirty="0"/>
              <a:t>基本思路为利用光流场来获得视频序列中的一些轨迹，再沿着轨迹提取</a:t>
            </a:r>
            <a:r>
              <a:rPr lang="en-US" altLang="zh-CN" dirty="0"/>
              <a:t>HOF</a:t>
            </a:r>
            <a:r>
              <a:rPr lang="zh-CN" altLang="en-US" dirty="0"/>
              <a:t>，</a:t>
            </a:r>
            <a:r>
              <a:rPr lang="en-US" altLang="zh-CN" dirty="0"/>
              <a:t>HOG</a:t>
            </a:r>
            <a:r>
              <a:rPr lang="zh-CN" altLang="en-US" dirty="0"/>
              <a:t>，</a:t>
            </a:r>
            <a:r>
              <a:rPr lang="en-US" altLang="zh-CN" dirty="0"/>
              <a:t>MBH</a:t>
            </a:r>
            <a:r>
              <a:rPr lang="zh-CN" altLang="en-US" dirty="0"/>
              <a:t>，</a:t>
            </a:r>
            <a:r>
              <a:rPr lang="en-US" altLang="zh-CN" dirty="0"/>
              <a:t>trajectory4</a:t>
            </a:r>
            <a:r>
              <a:rPr lang="zh-CN" altLang="en-US" dirty="0"/>
              <a:t>种特征，其中</a:t>
            </a:r>
            <a:r>
              <a:rPr lang="en-US" altLang="zh-CN" dirty="0"/>
              <a:t>HOF</a:t>
            </a:r>
            <a:r>
              <a:rPr lang="zh-CN" altLang="en-US" dirty="0"/>
              <a:t>基于灰度图计算，另外几个均基于</a:t>
            </a:r>
            <a:r>
              <a:rPr lang="en-US" altLang="zh-CN" dirty="0"/>
              <a:t>dense optical flow</a:t>
            </a:r>
            <a:r>
              <a:rPr lang="zh-CN" altLang="en-US" dirty="0"/>
              <a:t>（密集光流）计算。最后利用</a:t>
            </a:r>
            <a:r>
              <a:rPr lang="en-US" altLang="zh-CN" dirty="0"/>
              <a:t>FV</a:t>
            </a:r>
            <a:r>
              <a:rPr lang="zh-CN" altLang="en-US" dirty="0"/>
              <a:t>（</a:t>
            </a:r>
            <a:r>
              <a:rPr lang="en-US" altLang="zh-CN" dirty="0"/>
              <a:t>Fisher Vector</a:t>
            </a:r>
            <a:r>
              <a:rPr lang="zh-CN" altLang="en-US" dirty="0"/>
              <a:t>）方法对特征进行编码，再基于编码结果训练</a:t>
            </a:r>
            <a:r>
              <a:rPr lang="en-US" altLang="zh-CN" dirty="0"/>
              <a:t>SVM</a:t>
            </a:r>
            <a:r>
              <a:rPr lang="zh-CN" altLang="en-US" dirty="0"/>
              <a:t>分类器</a:t>
            </a:r>
            <a:endParaRPr lang="en-US" altLang="zh-CN" dirty="0"/>
          </a:p>
          <a:p>
            <a:r>
              <a:rPr lang="en-US" altLang="zh-CN" dirty="0" err="1"/>
              <a:t>iDT</a:t>
            </a:r>
            <a:r>
              <a:rPr lang="en-US" altLang="zh-CN" dirty="0"/>
              <a:t> </a:t>
            </a:r>
            <a:r>
              <a:rPr lang="zh-CN" altLang="en-US" dirty="0"/>
              <a:t>方法是深度学习进入该领域前效果最好，稳定性最好，可靠性最高的方法，不过算法速度很慢</a:t>
            </a:r>
            <a:r>
              <a:rPr lang="en-US" altLang="zh-CN" dirty="0"/>
              <a:t>(</a:t>
            </a:r>
            <a:r>
              <a:rPr lang="zh-CN" altLang="en-US" dirty="0"/>
              <a:t>在于计算光流速度很慢</a:t>
            </a:r>
            <a:r>
              <a:rPr lang="en-US" altLang="zh-CN" dirty="0"/>
              <a:t>)</a:t>
            </a:r>
            <a:r>
              <a:rPr lang="zh-CN" altLang="en-US" dirty="0"/>
              <a:t>。</a:t>
            </a:r>
            <a:endParaRPr kumimoji="1" lang="zh-CN" altLang="en-US" dirty="0"/>
          </a:p>
        </p:txBody>
      </p:sp>
      <p:pic>
        <p:nvPicPr>
          <p:cNvPr id="2" name="图片 1"/>
          <p:cNvPicPr>
            <a:picLocks noChangeAspect="1"/>
          </p:cNvPicPr>
          <p:nvPr/>
        </p:nvPicPr>
        <p:blipFill>
          <a:blip r:embed="rId3"/>
          <a:stretch>
            <a:fillRect/>
          </a:stretch>
        </p:blipFill>
        <p:spPr>
          <a:xfrm>
            <a:off x="2964935" y="1488263"/>
            <a:ext cx="8163954" cy="1659891"/>
          </a:xfrm>
          <a:prstGeom prst="rect">
            <a:avLst/>
          </a:prstGeom>
        </p:spPr>
      </p:pic>
    </p:spTree>
    <p:extLst>
      <p:ext uri="{BB962C8B-B14F-4D97-AF65-F5344CB8AC3E}">
        <p14:creationId xmlns:p14="http://schemas.microsoft.com/office/powerpoint/2010/main" val="1387624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hlinkClick r:id="rId2"/>
              </a:rPr>
              <a:t>Large-scale Video Classiﬁcation with Convolutional Neural Networks</a:t>
            </a:r>
            <a:endParaRPr kumimoji="1" lang="zh-CN" altLang="en-US" dirty="0"/>
          </a:p>
        </p:txBody>
      </p:sp>
      <p:sp>
        <p:nvSpPr>
          <p:cNvPr id="3" name="内容占位符 2"/>
          <p:cNvSpPr>
            <a:spLocks noGrp="1"/>
          </p:cNvSpPr>
          <p:nvPr>
            <p:ph idx="1"/>
          </p:nvPr>
        </p:nvSpPr>
        <p:spPr/>
        <p:txBody>
          <a:bodyPr/>
          <a:lstStyle/>
          <a:p>
            <a:r>
              <a:rPr kumimoji="1" lang="zh-CN" altLang="en-US" dirty="0"/>
              <a:t>使用神经网络对视频进行分析的早期尝试（</a:t>
            </a:r>
            <a:r>
              <a:rPr kumimoji="1" lang="en-US" altLang="zh-CN" dirty="0"/>
              <a:t>2014</a:t>
            </a:r>
            <a:r>
              <a:rPr kumimoji="1" lang="zh-CN" altLang="en-US" dirty="0"/>
              <a:t>年）</a:t>
            </a:r>
            <a:endParaRPr kumimoji="1" lang="en-US" altLang="zh-CN" dirty="0"/>
          </a:p>
          <a:p>
            <a:r>
              <a:rPr kumimoji="1" lang="zh-CN" altLang="en-US" dirty="0"/>
              <a:t>单帧</a:t>
            </a:r>
            <a:endParaRPr kumimoji="1" lang="en-US" altLang="zh-CN" dirty="0"/>
          </a:p>
          <a:p>
            <a:r>
              <a:rPr kumimoji="1" lang="en-US" altLang="zh-CN" dirty="0"/>
              <a:t>100</a:t>
            </a:r>
            <a:r>
              <a:rPr kumimoji="1" lang="zh-CN" altLang="en-US" dirty="0"/>
              <a:t>万个视频的大规模数据集，</a:t>
            </a:r>
            <a:r>
              <a:rPr kumimoji="1" lang="en-US" altLang="zh-CN" dirty="0"/>
              <a:t>487</a:t>
            </a:r>
            <a:r>
              <a:rPr kumimoji="1" lang="zh-CN" altLang="en-US" dirty="0"/>
              <a:t>个类别（</a:t>
            </a:r>
            <a:r>
              <a:rPr kumimoji="1" lang="en-US" altLang="zh-CN" dirty="0"/>
              <a:t>Sports-1M</a:t>
            </a:r>
            <a:r>
              <a:rPr kumimoji="1" lang="zh-CN" altLang="en-US" dirty="0"/>
              <a:t>数据集），</a:t>
            </a:r>
            <a:r>
              <a:rPr lang="zh-CN" altLang="en-US" dirty="0"/>
              <a:t>成功率从</a:t>
            </a:r>
            <a:r>
              <a:rPr lang="mr-IN" altLang="zh-CN" dirty="0"/>
              <a:t>55.3% </a:t>
            </a:r>
            <a:r>
              <a:rPr lang="zh-CN" altLang="en-US" dirty="0"/>
              <a:t>到</a:t>
            </a:r>
            <a:r>
              <a:rPr lang="mr-IN" altLang="zh-CN" dirty="0"/>
              <a:t> 63.9%</a:t>
            </a:r>
            <a:endParaRPr kumimoji="1" lang="zh-CN" altLang="en-US" dirty="0"/>
          </a:p>
        </p:txBody>
      </p:sp>
      <p:pic>
        <p:nvPicPr>
          <p:cNvPr id="4" name="图片 3"/>
          <p:cNvPicPr>
            <a:picLocks noChangeAspect="1"/>
          </p:cNvPicPr>
          <p:nvPr/>
        </p:nvPicPr>
        <p:blipFill>
          <a:blip r:embed="rId3"/>
          <a:stretch>
            <a:fillRect/>
          </a:stretch>
        </p:blipFill>
        <p:spPr>
          <a:xfrm>
            <a:off x="2589211" y="240413"/>
            <a:ext cx="8511179" cy="5994400"/>
          </a:xfrm>
          <a:prstGeom prst="rect">
            <a:avLst/>
          </a:prstGeom>
        </p:spPr>
      </p:pic>
    </p:spTree>
    <p:extLst>
      <p:ext uri="{BB962C8B-B14F-4D97-AF65-F5344CB8AC3E}">
        <p14:creationId xmlns:p14="http://schemas.microsoft.com/office/powerpoint/2010/main" val="2066179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592925" y="624110"/>
            <a:ext cx="8911687" cy="1280890"/>
          </a:xfrm>
        </p:spPr>
        <p:txBody>
          <a:bodyPr/>
          <a:lstStyle/>
          <a:p>
            <a:r>
              <a:rPr lang="en-US" altLang="zh-CN" dirty="0">
                <a:hlinkClick r:id="rId2"/>
              </a:rPr>
              <a:t>Two-Stream Convolutional Networks for Action Recognition in Videos</a:t>
            </a:r>
            <a:endParaRPr kumimoji="1" lang="zh-CN" altLang="en-US" dirty="0"/>
          </a:p>
        </p:txBody>
      </p:sp>
      <p:sp>
        <p:nvSpPr>
          <p:cNvPr id="3" name="内容占位符 2"/>
          <p:cNvSpPr>
            <a:spLocks noGrp="1"/>
          </p:cNvSpPr>
          <p:nvPr>
            <p:ph idx="1"/>
          </p:nvPr>
        </p:nvSpPr>
        <p:spPr/>
        <p:txBody>
          <a:bodyPr/>
          <a:lstStyle/>
          <a:p>
            <a:r>
              <a:rPr lang="zh-CN" altLang="en-US" b="1" dirty="0"/>
              <a:t>双流法：</a:t>
            </a:r>
            <a:r>
              <a:rPr lang="zh-CN" altLang="en-US" dirty="0"/>
              <a:t>空域网络</a:t>
            </a:r>
            <a:r>
              <a:rPr lang="en-US" altLang="zh-CN" dirty="0"/>
              <a:t>(spatial networks)</a:t>
            </a:r>
            <a:r>
              <a:rPr lang="zh-CN" altLang="en-US" dirty="0"/>
              <a:t>和时域网络</a:t>
            </a:r>
            <a:r>
              <a:rPr lang="en-US" altLang="zh-CN" dirty="0"/>
              <a:t>(temporal networks)</a:t>
            </a:r>
          </a:p>
          <a:p>
            <a:r>
              <a:rPr lang="zh-CN" altLang="en-US" dirty="0"/>
              <a:t>理论支撑</a:t>
            </a:r>
            <a:r>
              <a:rPr lang="en-US" altLang="zh-CN" dirty="0"/>
              <a:t>: </a:t>
            </a:r>
            <a:r>
              <a:rPr lang="zh-CN" altLang="en-US" dirty="0"/>
              <a:t>双流体系结构与双流假设相关，即人类视觉皮层包含两条路径</a:t>
            </a:r>
            <a:r>
              <a:rPr lang="en-US" altLang="zh-CN" dirty="0"/>
              <a:t>, </a:t>
            </a:r>
            <a:r>
              <a:rPr lang="zh-CN" altLang="en-US" dirty="0"/>
              <a:t>腹侧流</a:t>
            </a:r>
            <a:r>
              <a:rPr lang="en-US" altLang="zh-CN" dirty="0"/>
              <a:t>(ventral stream, </a:t>
            </a:r>
            <a:r>
              <a:rPr lang="zh-CN" altLang="en-US" dirty="0"/>
              <a:t>执行物体识别</a:t>
            </a:r>
            <a:r>
              <a:rPr lang="en-US" altLang="zh-CN" dirty="0"/>
              <a:t>)</a:t>
            </a:r>
            <a:r>
              <a:rPr lang="zh-CN" altLang="en-US" dirty="0"/>
              <a:t>和背侧流</a:t>
            </a:r>
            <a:r>
              <a:rPr lang="en-US" altLang="zh-CN" dirty="0"/>
              <a:t>(dorsal stream, </a:t>
            </a:r>
            <a:r>
              <a:rPr lang="zh-CN" altLang="en-US" dirty="0"/>
              <a:t>识别运动信息</a:t>
            </a:r>
            <a:r>
              <a:rPr lang="en-US" altLang="zh-CN" dirty="0"/>
              <a:t>)</a:t>
            </a:r>
          </a:p>
          <a:p>
            <a:endParaRPr lang="en-US" altLang="zh-CN" dirty="0"/>
          </a:p>
          <a:p>
            <a:endParaRPr lang="zh-CN" altLang="en-US" b="1" dirty="0"/>
          </a:p>
          <a:p>
            <a:endParaRPr kumimoji="1" lang="zh-CN" altLang="en-US" dirty="0"/>
          </a:p>
        </p:txBody>
      </p:sp>
      <p:pic>
        <p:nvPicPr>
          <p:cNvPr id="4" name="图片 3"/>
          <p:cNvPicPr>
            <a:picLocks noChangeAspect="1"/>
          </p:cNvPicPr>
          <p:nvPr/>
        </p:nvPicPr>
        <p:blipFill>
          <a:blip r:embed="rId3"/>
          <a:stretch>
            <a:fillRect/>
          </a:stretch>
        </p:blipFill>
        <p:spPr>
          <a:xfrm>
            <a:off x="1845487" y="350875"/>
            <a:ext cx="10223500" cy="5943600"/>
          </a:xfrm>
          <a:prstGeom prst="rect">
            <a:avLst/>
          </a:prstGeom>
        </p:spPr>
      </p:pic>
    </p:spTree>
    <p:extLst>
      <p:ext uri="{BB962C8B-B14F-4D97-AF65-F5344CB8AC3E}">
        <p14:creationId xmlns:p14="http://schemas.microsoft.com/office/powerpoint/2010/main" val="295758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丝状">
  <a:themeElements>
    <a:clrScheme name="丝状">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丝状">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磨砂玻璃">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1_丝状">
  <a:themeElements>
    <a:clrScheme name="丝状">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丝状">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磨砂玻璃">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893</TotalTime>
  <Words>2893</Words>
  <Application>Microsoft Office PowerPoint</Application>
  <PresentationFormat>宽屏</PresentationFormat>
  <Paragraphs>174</Paragraphs>
  <Slides>25</Slides>
  <Notes>4</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25</vt:i4>
      </vt:variant>
    </vt:vector>
  </HeadingPairs>
  <TitlesOfParts>
    <vt:vector size="35" baseType="lpstr">
      <vt:lpstr>等线</vt:lpstr>
      <vt:lpstr>华文行楷</vt:lpstr>
      <vt:lpstr>华文新魏</vt:lpstr>
      <vt:lpstr>华文新魏</vt:lpstr>
      <vt:lpstr>楷体</vt:lpstr>
      <vt:lpstr>Arial</vt:lpstr>
      <vt:lpstr>Century Gothic</vt:lpstr>
      <vt:lpstr>Wingdings 3</vt:lpstr>
      <vt:lpstr>丝状</vt:lpstr>
      <vt:lpstr>1_丝状</vt:lpstr>
      <vt:lpstr>动作识别文献概述</vt:lpstr>
      <vt:lpstr>内容概要</vt:lpstr>
      <vt:lpstr>概述</vt:lpstr>
      <vt:lpstr>动作识别的意义</vt:lpstr>
      <vt:lpstr>分类</vt:lpstr>
      <vt:lpstr>论文列表</vt:lpstr>
      <vt:lpstr>iDT </vt:lpstr>
      <vt:lpstr>Large-scale Video Classiﬁcation with Convolutional Neural Networks</vt:lpstr>
      <vt:lpstr>Two-Stream Convolutional Networks for Action Recognition in Videos</vt:lpstr>
      <vt:lpstr>Learning spatio-temporal representation with pseudo-3d residual networks</vt:lpstr>
      <vt:lpstr>Learning Spatiotemporal Features with 3D Convolutional Networks</vt:lpstr>
      <vt:lpstr>A Closer Look at Spatiotemporal Convolutions for Action Recognition </vt:lpstr>
      <vt:lpstr>Individual Recognition Using Gait Energy Image  </vt:lpstr>
      <vt:lpstr>基于传感器</vt:lpstr>
      <vt:lpstr>研究方向</vt:lpstr>
      <vt:lpstr>研究方向-行为</vt:lpstr>
      <vt:lpstr>研究方向-对象</vt:lpstr>
      <vt:lpstr>研究方向-模型</vt:lpstr>
      <vt:lpstr>自己的总结</vt:lpstr>
      <vt:lpstr>当前这个领域（视频）需要考虑的问题?</vt:lpstr>
      <vt:lpstr>展望</vt:lpstr>
      <vt:lpstr>动作识别的数据库</vt:lpstr>
      <vt:lpstr>一些算法</vt:lpstr>
      <vt:lpstr>本PPT用到的所有资料</vt:lpstr>
      <vt:lpstr>感谢各位</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基于智能手机的步态识别技术研究与实现</dc:title>
  <dc:creator>于 剑楠</dc:creator>
  <cp:lastModifiedBy>剑楠 于</cp:lastModifiedBy>
  <cp:revision>84</cp:revision>
  <dcterms:created xsi:type="dcterms:W3CDTF">2018-11-28T03:31:13Z</dcterms:created>
  <dcterms:modified xsi:type="dcterms:W3CDTF">2018-12-14T04:28:33Z</dcterms:modified>
</cp:coreProperties>
</file>

<file path=docProps/thumbnail.jpeg>
</file>